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95"/>
  </p:notesMasterIdLst>
  <p:sldIdLst>
    <p:sldId id="366" r:id="rId2"/>
    <p:sldId id="369" r:id="rId3"/>
    <p:sldId id="367" r:id="rId4"/>
    <p:sldId id="368" r:id="rId5"/>
    <p:sldId id="259" r:id="rId6"/>
    <p:sldId id="372" r:id="rId7"/>
    <p:sldId id="260" r:id="rId8"/>
    <p:sldId id="348" r:id="rId9"/>
    <p:sldId id="349" r:id="rId10"/>
    <p:sldId id="373" r:id="rId11"/>
    <p:sldId id="374" r:id="rId12"/>
    <p:sldId id="375" r:id="rId13"/>
    <p:sldId id="261" r:id="rId14"/>
    <p:sldId id="262" r:id="rId15"/>
    <p:sldId id="350" r:id="rId16"/>
    <p:sldId id="351" r:id="rId17"/>
    <p:sldId id="352" r:id="rId18"/>
    <p:sldId id="353" r:id="rId19"/>
    <p:sldId id="354" r:id="rId20"/>
    <p:sldId id="269" r:id="rId21"/>
    <p:sldId id="270" r:id="rId22"/>
    <p:sldId id="271" r:id="rId23"/>
    <p:sldId id="272" r:id="rId24"/>
    <p:sldId id="273" r:id="rId25"/>
    <p:sldId id="274" r:id="rId26"/>
    <p:sldId id="275" r:id="rId27"/>
    <p:sldId id="276" r:id="rId28"/>
    <p:sldId id="277" r:id="rId29"/>
    <p:sldId id="278" r:id="rId30"/>
    <p:sldId id="279" r:id="rId31"/>
    <p:sldId id="360" r:id="rId32"/>
    <p:sldId id="281" r:id="rId33"/>
    <p:sldId id="283" r:id="rId34"/>
    <p:sldId id="331" r:id="rId35"/>
    <p:sldId id="284" r:id="rId36"/>
    <p:sldId id="285" r:id="rId37"/>
    <p:sldId id="286" r:id="rId38"/>
    <p:sldId id="355" r:id="rId39"/>
    <p:sldId id="356" r:id="rId40"/>
    <p:sldId id="287" r:id="rId41"/>
    <p:sldId id="288" r:id="rId42"/>
    <p:sldId id="289" r:id="rId43"/>
    <p:sldId id="290" r:id="rId44"/>
    <p:sldId id="361" r:id="rId45"/>
    <p:sldId id="362" r:id="rId46"/>
    <p:sldId id="291" r:id="rId47"/>
    <p:sldId id="292" r:id="rId48"/>
    <p:sldId id="293" r:id="rId49"/>
    <p:sldId id="294" r:id="rId50"/>
    <p:sldId id="295" r:id="rId51"/>
    <p:sldId id="296" r:id="rId52"/>
    <p:sldId id="297" r:id="rId53"/>
    <p:sldId id="298" r:id="rId54"/>
    <p:sldId id="299" r:id="rId55"/>
    <p:sldId id="302" r:id="rId56"/>
    <p:sldId id="303" r:id="rId57"/>
    <p:sldId id="304" r:id="rId58"/>
    <p:sldId id="305" r:id="rId59"/>
    <p:sldId id="306" r:id="rId60"/>
    <p:sldId id="307" r:id="rId61"/>
    <p:sldId id="308" r:id="rId62"/>
    <p:sldId id="309" r:id="rId63"/>
    <p:sldId id="310" r:id="rId64"/>
    <p:sldId id="311" r:id="rId65"/>
    <p:sldId id="313" r:id="rId66"/>
    <p:sldId id="314" r:id="rId67"/>
    <p:sldId id="363" r:id="rId68"/>
    <p:sldId id="315" r:id="rId69"/>
    <p:sldId id="316" r:id="rId70"/>
    <p:sldId id="317" r:id="rId71"/>
    <p:sldId id="319" r:id="rId72"/>
    <p:sldId id="347" r:id="rId73"/>
    <p:sldId id="320" r:id="rId74"/>
    <p:sldId id="321" r:id="rId75"/>
    <p:sldId id="323" r:id="rId76"/>
    <p:sldId id="324" r:id="rId77"/>
    <p:sldId id="325" r:id="rId78"/>
    <p:sldId id="326" r:id="rId79"/>
    <p:sldId id="327" r:id="rId80"/>
    <p:sldId id="328" r:id="rId81"/>
    <p:sldId id="364" r:id="rId82"/>
    <p:sldId id="334" r:id="rId83"/>
    <p:sldId id="337" r:id="rId84"/>
    <p:sldId id="338" r:id="rId85"/>
    <p:sldId id="339" r:id="rId86"/>
    <p:sldId id="340" r:id="rId87"/>
    <p:sldId id="341" r:id="rId88"/>
    <p:sldId id="342" r:id="rId89"/>
    <p:sldId id="343" r:id="rId90"/>
    <p:sldId id="344" r:id="rId91"/>
    <p:sldId id="345" r:id="rId92"/>
    <p:sldId id="346" r:id="rId93"/>
    <p:sldId id="365"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77" autoAdjust="0"/>
  </p:normalViewPr>
  <p:slideViewPr>
    <p:cSldViewPr>
      <p:cViewPr varScale="1">
        <p:scale>
          <a:sx n="62" d="100"/>
          <a:sy n="62" d="100"/>
        </p:scale>
        <p:origin x="1626"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FD6C5-1204-4C33-9504-A6996565F91A}" type="datetimeFigureOut">
              <a:rPr lang="en-US" smtClean="0"/>
              <a:pPr/>
              <a:t>5/7/2018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F4216C-5FA7-41A4-9B2E-FFE91A2920EB}" type="slidenum">
              <a:rPr lang="en-US" smtClean="0"/>
              <a:pPr/>
              <a:t>‹#›</a:t>
            </a:fld>
            <a:endParaRPr lang="en-US"/>
          </a:p>
        </p:txBody>
      </p:sp>
    </p:spTree>
    <p:extLst>
      <p:ext uri="{BB962C8B-B14F-4D97-AF65-F5344CB8AC3E}">
        <p14:creationId xmlns:p14="http://schemas.microsoft.com/office/powerpoint/2010/main" val="2328677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always want/need</a:t>
            </a:r>
            <a:r>
              <a:rPr lang="en-US" baseline="0" dirty="0" smtClean="0"/>
              <a:t> more and more but there isn’t always enough resources</a:t>
            </a:r>
          </a:p>
          <a:p>
            <a:r>
              <a:rPr lang="en-US" baseline="0" dirty="0" smtClean="0"/>
              <a:t>Scarcity is when there are not enough resources to meet our needs and wants. </a:t>
            </a:r>
          </a:p>
          <a:p>
            <a:r>
              <a:rPr lang="en-US" baseline="0" dirty="0" smtClean="0"/>
              <a:t>What are examples of scare resources?</a:t>
            </a:r>
          </a:p>
          <a:p>
            <a:r>
              <a:rPr lang="en-US" baseline="0" dirty="0" smtClean="0"/>
              <a:t>Clean water, land, food, </a:t>
            </a:r>
            <a:endParaRPr lang="en-US" dirty="0"/>
          </a:p>
        </p:txBody>
      </p:sp>
      <p:sp>
        <p:nvSpPr>
          <p:cNvPr id="4" name="Slide Number Placeholder 3"/>
          <p:cNvSpPr>
            <a:spLocks noGrp="1"/>
          </p:cNvSpPr>
          <p:nvPr>
            <p:ph type="sldNum" sz="quarter" idx="10"/>
          </p:nvPr>
        </p:nvSpPr>
        <p:spPr/>
        <p:txBody>
          <a:bodyPr/>
          <a:lstStyle/>
          <a:p>
            <a:fld id="{4CF4216C-5FA7-41A4-9B2E-FFE91A2920EB}" type="slidenum">
              <a:rPr lang="en-US" smtClean="0"/>
              <a:pPr/>
              <a:t>5</a:t>
            </a:fld>
            <a:endParaRPr lang="en-US"/>
          </a:p>
        </p:txBody>
      </p:sp>
    </p:spTree>
    <p:extLst>
      <p:ext uri="{BB962C8B-B14F-4D97-AF65-F5344CB8AC3E}">
        <p14:creationId xmlns:p14="http://schemas.microsoft.com/office/powerpoint/2010/main" val="145332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ED55B3FC-E0C5-4978-8E1E-98C2753B2D0F}" type="slidenum">
              <a:rPr lang="en-US" smtClean="0">
                <a:ea typeface="ＭＳ Ｐゴシック" pitchFamily="34" charset="-128"/>
              </a:rPr>
              <a:pPr/>
              <a:t>46</a:t>
            </a:fld>
            <a:endParaRPr lang="en-US" smtClean="0">
              <a:ea typeface="ＭＳ Ｐゴシック" pitchFamily="34" charset="-128"/>
            </a:endParaRPr>
          </a:p>
        </p:txBody>
      </p:sp>
    </p:spTree>
    <p:extLst>
      <p:ext uri="{BB962C8B-B14F-4D97-AF65-F5344CB8AC3E}">
        <p14:creationId xmlns:p14="http://schemas.microsoft.com/office/powerpoint/2010/main" val="2286680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16C2BA08-9A57-45E3-BCA0-8C461D0AED63}" type="slidenum">
              <a:rPr lang="en-US" smtClean="0">
                <a:ea typeface="ＭＳ Ｐゴシック" pitchFamily="34" charset="-128"/>
              </a:rPr>
              <a:pPr/>
              <a:t>55</a:t>
            </a:fld>
            <a:endParaRPr lang="en-US" smtClean="0">
              <a:ea typeface="ＭＳ Ｐゴシック" pitchFamily="34" charset="-128"/>
            </a:endParaRPr>
          </a:p>
        </p:txBody>
      </p:sp>
    </p:spTree>
    <p:extLst>
      <p:ext uri="{BB962C8B-B14F-4D97-AF65-F5344CB8AC3E}">
        <p14:creationId xmlns:p14="http://schemas.microsoft.com/office/powerpoint/2010/main" val="2971666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smtClean="0">
                <a:ea typeface="ＭＳ Ｐゴシック" pitchFamily="34" charset="-128"/>
              </a:rPr>
              <a:t>Consumption (C)</a:t>
            </a:r>
            <a:r>
              <a:rPr lang="en-US" sz="1100" smtClean="0">
                <a:ea typeface="ＭＳ Ｐゴシック" pitchFamily="34" charset="-128"/>
              </a:rPr>
              <a:t> is the expenditure by households on consumption goods and services. It includes durables (goods lasting three or more years), nondurables, and services.</a:t>
            </a:r>
          </a:p>
          <a:p>
            <a:pPr eaLnBrk="1" hangingPunct="1">
              <a:spcBef>
                <a:spcPct val="0"/>
              </a:spcBef>
            </a:pPr>
            <a:endParaRPr lang="en-US" smtClean="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5788BEB6-6A09-407B-BE85-55B4EB9E0D37}" type="slidenum">
              <a:rPr lang="en-US" smtClean="0">
                <a:ea typeface="ＭＳ Ｐゴシック" pitchFamily="34" charset="-128"/>
              </a:rPr>
              <a:pPr/>
              <a:t>56</a:t>
            </a:fld>
            <a:endParaRPr lang="en-US" smtClean="0">
              <a:ea typeface="ＭＳ Ｐゴシック" pitchFamily="34" charset="-128"/>
            </a:endParaRPr>
          </a:p>
        </p:txBody>
      </p:sp>
    </p:spTree>
    <p:extLst>
      <p:ext uri="{BB962C8B-B14F-4D97-AF65-F5344CB8AC3E}">
        <p14:creationId xmlns:p14="http://schemas.microsoft.com/office/powerpoint/2010/main" val="42368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dirty="0" smtClean="0">
                <a:ea typeface="ＭＳ Ｐゴシック" pitchFamily="34" charset="-128"/>
              </a:rPr>
              <a:t>Investment (I)</a:t>
            </a:r>
            <a:r>
              <a:rPr lang="en-US" sz="1100" dirty="0" smtClean="0">
                <a:ea typeface="ＭＳ Ｐゴシック" pitchFamily="34" charset="-128"/>
              </a:rPr>
              <a:t> is the purchase of new capital goods (tools, instruments, machines, buildings, and other constructions) and additions to inventories. In other words, it is spending by firms, including final purchases on machinery, equipment and tools, all construction of new houses, buildings, and apartments, and additions to inventory.</a:t>
            </a:r>
          </a:p>
        </p:txBody>
      </p:sp>
      <p:sp>
        <p:nvSpPr>
          <p:cNvPr id="37892" name="Slide Number Placeholder 3"/>
          <p:cNvSpPr>
            <a:spLocks noGrp="1"/>
          </p:cNvSpPr>
          <p:nvPr>
            <p:ph type="sldNum" sz="quarter" idx="5"/>
          </p:nvPr>
        </p:nvSpPr>
        <p:spPr bwMode="auto">
          <a:noFill/>
          <a:ln>
            <a:miter lim="800000"/>
            <a:headEnd/>
            <a:tailEnd/>
          </a:ln>
        </p:spPr>
        <p:txBody>
          <a:bodyPr/>
          <a:lstStyle/>
          <a:p>
            <a:fld id="{1E63DC12-0784-4DBF-990F-7FE380E0E889}" type="slidenum">
              <a:rPr lang="en-US" smtClean="0">
                <a:ea typeface="ＭＳ Ｐゴシック" pitchFamily="34" charset="-128"/>
              </a:rPr>
              <a:pPr/>
              <a:t>57</a:t>
            </a:fld>
            <a:endParaRPr lang="en-US" smtClean="0">
              <a:ea typeface="ＭＳ Ｐゴシック" pitchFamily="34" charset="-128"/>
            </a:endParaRPr>
          </a:p>
        </p:txBody>
      </p:sp>
    </p:spTree>
    <p:extLst>
      <p:ext uri="{BB962C8B-B14F-4D97-AF65-F5344CB8AC3E}">
        <p14:creationId xmlns:p14="http://schemas.microsoft.com/office/powerpoint/2010/main" val="3948953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dirty="0" smtClean="0">
                <a:ea typeface="ＭＳ Ｐゴシック" pitchFamily="34" charset="-128"/>
              </a:rPr>
              <a:t>Government purchases of goods and services (G)</a:t>
            </a:r>
            <a:r>
              <a:rPr lang="en-US" sz="1100" dirty="0" smtClean="0">
                <a:ea typeface="ＭＳ Ｐゴシック" pitchFamily="34" charset="-128"/>
              </a:rPr>
              <a:t> are purchases of goods and services by all levels of government.  It excludes transfer payments (welfare spending and unemployment compensation) because those payments do not represent new products or services; rather, they are transfers of income.</a:t>
            </a:r>
          </a:p>
          <a:p>
            <a:pPr eaLnBrk="1" hangingPunct="1">
              <a:spcBef>
                <a:spcPct val="0"/>
              </a:spcBef>
            </a:pPr>
            <a:endParaRPr lang="en-US" dirty="0" smtClean="0">
              <a:ea typeface="ＭＳ Ｐゴシック" pitchFamily="34"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5691D669-4A92-43A3-B780-C72805F0A0BD}" type="slidenum">
              <a:rPr lang="en-US" smtClean="0">
                <a:ea typeface="ＭＳ Ｐゴシック" pitchFamily="34" charset="-128"/>
              </a:rPr>
              <a:pPr/>
              <a:t>58</a:t>
            </a:fld>
            <a:endParaRPr lang="en-US" smtClean="0">
              <a:ea typeface="ＭＳ Ｐゴシック" pitchFamily="34" charset="-128"/>
            </a:endParaRPr>
          </a:p>
        </p:txBody>
      </p:sp>
    </p:spTree>
    <p:extLst>
      <p:ext uri="{BB962C8B-B14F-4D97-AF65-F5344CB8AC3E}">
        <p14:creationId xmlns:p14="http://schemas.microsoft.com/office/powerpoint/2010/main" val="34135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dirty="0" smtClean="0">
                <a:ea typeface="ＭＳ Ｐゴシック" pitchFamily="34" charset="-128"/>
              </a:rPr>
              <a:t>Net exports of goods and services (X-IM or NX</a:t>
            </a:r>
            <a:r>
              <a:rPr lang="en-US" sz="1100" dirty="0" smtClean="0">
                <a:ea typeface="ＭＳ Ｐゴシック" pitchFamily="34" charset="-128"/>
              </a:rPr>
              <a:t>) is the value of exports of goods and services minus the value of imports of goods and services. In the United States, it is the value by which American spending on foreign goods and services exceeds foreign spending on American goods and services.</a:t>
            </a:r>
          </a:p>
          <a:p>
            <a:pPr eaLnBrk="1" hangingPunct="1">
              <a:spcBef>
                <a:spcPct val="0"/>
              </a:spcBef>
            </a:pPr>
            <a:endParaRPr lang="en-US" dirty="0"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18E10332-4AF3-48FE-A7B3-142C8CC85AF7}" type="slidenum">
              <a:rPr lang="en-US" smtClean="0">
                <a:ea typeface="ＭＳ Ｐゴシック" pitchFamily="34" charset="-128"/>
              </a:rPr>
              <a:pPr/>
              <a:t>59</a:t>
            </a:fld>
            <a:endParaRPr lang="en-US" smtClean="0">
              <a:ea typeface="ＭＳ Ｐゴシック" pitchFamily="34" charset="-128"/>
            </a:endParaRPr>
          </a:p>
        </p:txBody>
      </p:sp>
    </p:spTree>
    <p:extLst>
      <p:ext uri="{BB962C8B-B14F-4D97-AF65-F5344CB8AC3E}">
        <p14:creationId xmlns:p14="http://schemas.microsoft.com/office/powerpoint/2010/main" val="114236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dirty="0" smtClean="0">
                <a:ea typeface="ＭＳ Ｐゴシック" pitchFamily="34" charset="-128"/>
              </a:rPr>
              <a:t>GDP is equal to all of the spending by households, businesses, government, and the international sector on final goods. It is also the dollar value of the nation’s goods and services produced in a given period within the nation’s borders.</a:t>
            </a:r>
          </a:p>
        </p:txBody>
      </p:sp>
      <p:sp>
        <p:nvSpPr>
          <p:cNvPr id="40964" name="Slide Number Placeholder 3"/>
          <p:cNvSpPr>
            <a:spLocks noGrp="1"/>
          </p:cNvSpPr>
          <p:nvPr>
            <p:ph type="sldNum" sz="quarter" idx="5"/>
          </p:nvPr>
        </p:nvSpPr>
        <p:spPr bwMode="auto">
          <a:noFill/>
          <a:ln>
            <a:miter lim="800000"/>
            <a:headEnd/>
            <a:tailEnd/>
          </a:ln>
        </p:spPr>
        <p:txBody>
          <a:bodyPr/>
          <a:lstStyle/>
          <a:p>
            <a:fld id="{3A34588B-2B64-433E-A01B-65BE70FEAB5F}" type="slidenum">
              <a:rPr lang="en-US" smtClean="0">
                <a:ea typeface="ＭＳ Ｐゴシック" pitchFamily="34" charset="-128"/>
              </a:rPr>
              <a:pPr/>
              <a:t>60</a:t>
            </a:fld>
            <a:endParaRPr lang="en-US" smtClean="0">
              <a:ea typeface="ＭＳ Ｐゴシック" pitchFamily="34" charset="-128"/>
            </a:endParaRPr>
          </a:p>
        </p:txBody>
      </p:sp>
    </p:spTree>
    <p:extLst>
      <p:ext uri="{BB962C8B-B14F-4D97-AF65-F5344CB8AC3E}">
        <p14:creationId xmlns:p14="http://schemas.microsoft.com/office/powerpoint/2010/main" val="151853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p:spPr>
      </p:sp>
      <p:sp>
        <p:nvSpPr>
          <p:cNvPr id="41987" name="Rectangle 3"/>
          <p:cNvSpPr>
            <a:spLocks noGrp="1" noChangeArrowheads="1"/>
          </p:cNvSpPr>
          <p:nvPr>
            <p:ph type="body" idx="1"/>
          </p:nvPr>
        </p:nvSpPr>
        <p:spPr bwMode="auto">
          <a:xfrm>
            <a:off x="685800" y="4343400"/>
            <a:ext cx="5486400" cy="4111625"/>
          </a:xfrm>
          <a:noFill/>
        </p:spPr>
        <p:txBody>
          <a:bodyPr wrap="square" numCol="1" anchor="t" anchorCtr="0" compatLnSpc="1">
            <a:prstTxWarp prst="textNoShape">
              <a:avLst/>
            </a:prstTxWarp>
          </a:bodyPr>
          <a:lstStyle/>
          <a:p>
            <a:pPr marL="228600" eaLnBrk="1" hangingPunct="1">
              <a:spcBef>
                <a:spcPct val="0"/>
              </a:spcBef>
            </a:pPr>
            <a:r>
              <a:rPr lang="en-US" smtClean="0">
                <a:ea typeface="ＭＳ Ｐゴシック" pitchFamily="34" charset="-128"/>
              </a:rPr>
              <a:t>Expenditures on final goods and services are divided into four types: consumption, investment, government purchases, and net exports (exports – imports) of goods and services.</a:t>
            </a:r>
          </a:p>
          <a:p>
            <a:pPr marL="228600" eaLnBrk="1" hangingPunct="1">
              <a:spcBef>
                <a:spcPct val="0"/>
              </a:spcBef>
            </a:pPr>
            <a:endParaRPr lang="en-US" smtClean="0">
              <a:ea typeface="ＭＳ Ｐゴシック" pitchFamily="34" charset="-128"/>
            </a:endParaRPr>
          </a:p>
        </p:txBody>
      </p:sp>
    </p:spTree>
    <p:extLst>
      <p:ext uri="{BB962C8B-B14F-4D97-AF65-F5344CB8AC3E}">
        <p14:creationId xmlns:p14="http://schemas.microsoft.com/office/powerpoint/2010/main" val="565772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1143000" y="688975"/>
            <a:ext cx="4572000" cy="3429000"/>
          </a:xfrm>
          <a:noFill/>
          <a:ln>
            <a:solidFill>
              <a:srgbClr val="000000"/>
            </a:solidFill>
            <a:miter lim="800000"/>
            <a:headEnd/>
            <a:tailEnd/>
          </a:ln>
        </p:spPr>
      </p:sp>
      <p:sp>
        <p:nvSpPr>
          <p:cNvPr id="43011" name="Rectangle 3"/>
          <p:cNvSpPr>
            <a:spLocks noGrp="1" noChangeArrowheads="1"/>
          </p:cNvSpPr>
          <p:nvPr>
            <p:ph type="body" idx="1"/>
          </p:nvPr>
        </p:nvSpPr>
        <p:spPr bwMode="auto">
          <a:xfrm>
            <a:off x="685800" y="4343400"/>
            <a:ext cx="5486400" cy="4111625"/>
          </a:xfrm>
          <a:noFill/>
        </p:spPr>
        <p:txBody>
          <a:bodyPr wrap="square" numCol="1" anchor="t" anchorCtr="0" compatLnSpc="1">
            <a:prstTxWarp prst="textNoShape">
              <a:avLst/>
            </a:prstTxWarp>
          </a:bodyPr>
          <a:lstStyle/>
          <a:p>
            <a:pPr eaLnBrk="1" hangingPunct="1">
              <a:spcBef>
                <a:spcPct val="0"/>
              </a:spcBef>
            </a:pPr>
            <a:r>
              <a:rPr lang="en-US" sz="1100" smtClean="0">
                <a:ea typeface="ＭＳ Ｐゴシック" pitchFamily="34" charset="-128"/>
              </a:rPr>
              <a:t>The chart shows the average percent since 2003 of GDP for each component of GDP. Consumption is the highest proportion of GDP, at 70%. Government spending accounts for 19% of GDP on average, and investment, 16%. Net exports have averaged -5%. Since imports have exceeded exports, net exports has been a drag on GDP. Changes to components of real GDP will change the overall level of real GDP.</a:t>
            </a:r>
          </a:p>
          <a:p>
            <a:pPr eaLnBrk="1" hangingPunct="1">
              <a:spcBef>
                <a:spcPct val="0"/>
              </a:spcBef>
            </a:pPr>
            <a:endParaRPr lang="en-US" sz="1100" smtClean="0">
              <a:ea typeface="ＭＳ Ｐゴシック" pitchFamily="34" charset="-128"/>
            </a:endParaRPr>
          </a:p>
          <a:p>
            <a:pPr eaLnBrk="1" hangingPunct="1">
              <a:spcBef>
                <a:spcPct val="0"/>
              </a:spcBef>
            </a:pPr>
            <a:r>
              <a:rPr lang="en-US" sz="1100" smtClean="0">
                <a:ea typeface="ＭＳ Ｐゴシック" pitchFamily="34" charset="-128"/>
              </a:rPr>
              <a:t>Calculated using data from the Bureau of Economic Analysis (BEA): www.bea.gov</a:t>
            </a:r>
          </a:p>
        </p:txBody>
      </p:sp>
    </p:spTree>
    <p:extLst>
      <p:ext uri="{BB962C8B-B14F-4D97-AF65-F5344CB8AC3E}">
        <p14:creationId xmlns:p14="http://schemas.microsoft.com/office/powerpoint/2010/main" val="457101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100" b="1" dirty="0" smtClean="0">
                <a:ea typeface="ＭＳ Ｐゴシック" pitchFamily="34" charset="-128"/>
              </a:rPr>
              <a:t>Intermediate goods. </a:t>
            </a:r>
            <a:r>
              <a:rPr lang="en-US" sz="1100" dirty="0" smtClean="0">
                <a:ea typeface="ＭＳ Ｐゴシック" pitchFamily="34" charset="-128"/>
              </a:rPr>
              <a:t>Only the final goods and services purchased for final use and not for resale or further processing and manufacturing are included in GDP. Intermediate goods are not counted in GDP. Intermediate goods are goods and services that are used for further processing and manufacturing or resale, for example, the lead that will eventually go in a pencil. This process avoids double-counting and therefore exaggerating GDP. Goods produced but not sold do go into GDP in the form of inventory investment. After that, they are not included in the GDP of the year in which they are sold.</a:t>
            </a:r>
          </a:p>
          <a:p>
            <a:pPr eaLnBrk="1" hangingPunct="1">
              <a:spcBef>
                <a:spcPct val="0"/>
              </a:spcBef>
            </a:pPr>
            <a:endParaRPr lang="en-US" sz="1100" dirty="0" smtClean="0">
              <a:ea typeface="ＭＳ Ｐゴシック" pitchFamily="34" charset="-128"/>
            </a:endParaRPr>
          </a:p>
          <a:p>
            <a:pPr eaLnBrk="1" hangingPunct="1">
              <a:spcBef>
                <a:spcPct val="0"/>
              </a:spcBef>
            </a:pPr>
            <a:r>
              <a:rPr lang="en-US" sz="1100" b="1" dirty="0" smtClean="0">
                <a:ea typeface="ＭＳ Ｐゴシック" pitchFamily="34" charset="-128"/>
              </a:rPr>
              <a:t>Second-hand sales/used goods. </a:t>
            </a:r>
            <a:r>
              <a:rPr lang="en-US" sz="1100" dirty="0" smtClean="0">
                <a:ea typeface="ＭＳ Ｐゴシック" pitchFamily="34" charset="-128"/>
              </a:rPr>
              <a:t>Expenditure on used goods is not part of GDP because these goods were part of GDP in the period in which they were produced and during which time they were new goods. Buying a house that is not new is not part of GDP. Also, bartered goods are not included in GDP.</a:t>
            </a:r>
          </a:p>
          <a:p>
            <a:pPr eaLnBrk="1" hangingPunct="1">
              <a:spcBef>
                <a:spcPct val="0"/>
              </a:spcBef>
            </a:pPr>
            <a:endParaRPr lang="en-US" sz="1100" dirty="0" smtClean="0">
              <a:ea typeface="ＭＳ Ｐゴシック" pitchFamily="34" charset="-128"/>
            </a:endParaRPr>
          </a:p>
          <a:p>
            <a:pPr eaLnBrk="1" hangingPunct="1">
              <a:spcBef>
                <a:spcPct val="0"/>
              </a:spcBef>
            </a:pPr>
            <a:r>
              <a:rPr lang="en-US" sz="1100" b="1" dirty="0" smtClean="0">
                <a:ea typeface="ＭＳ Ｐゴシック" pitchFamily="34" charset="-128"/>
              </a:rPr>
              <a:t>The black market/underground production. </a:t>
            </a:r>
            <a:r>
              <a:rPr lang="en-US" sz="1100" dirty="0" smtClean="0">
                <a:ea typeface="ＭＳ Ｐゴシック" pitchFamily="34" charset="-128"/>
              </a:rPr>
              <a:t>Illegal drugs, illegal goods, and illegal services in the underground economy are not part of GDP. The hidden part of the economy in which people trade in illegal goods and services and try to avoid taxes and regulations cannot be correctly ascertained.</a:t>
            </a:r>
          </a:p>
          <a:p>
            <a:pPr eaLnBrk="1" hangingPunct="1">
              <a:spcBef>
                <a:spcPct val="0"/>
              </a:spcBef>
            </a:pPr>
            <a:endParaRPr lang="en-US" sz="1100" dirty="0" smtClean="0">
              <a:ea typeface="ＭＳ Ｐゴシック" pitchFamily="34" charset="-128"/>
            </a:endParaRPr>
          </a:p>
          <a:p>
            <a:pPr eaLnBrk="1" hangingPunct="1">
              <a:spcBef>
                <a:spcPct val="0"/>
              </a:spcBef>
            </a:pPr>
            <a:r>
              <a:rPr lang="en-US" sz="1100" b="1" dirty="0" smtClean="0">
                <a:ea typeface="ＭＳ Ｐゴシック" pitchFamily="34" charset="-128"/>
              </a:rPr>
              <a:t>Financial transactions. </a:t>
            </a:r>
            <a:r>
              <a:rPr lang="en-US" sz="1100" dirty="0" smtClean="0">
                <a:ea typeface="ＭＳ Ｐゴシック" pitchFamily="34" charset="-128"/>
              </a:rPr>
              <a:t>When households buy financial assets such as bonds and stocks, they are making loans, not buying goods and services. Nothing new has been produced.</a:t>
            </a:r>
          </a:p>
          <a:p>
            <a:pPr eaLnBrk="1" hangingPunct="1">
              <a:spcBef>
                <a:spcPct val="0"/>
              </a:spcBef>
            </a:pPr>
            <a:endParaRPr lang="en-US" sz="1100" dirty="0" smtClean="0">
              <a:ea typeface="ＭＳ Ｐゴシック" pitchFamily="34" charset="-128"/>
            </a:endParaRPr>
          </a:p>
          <a:p>
            <a:pPr eaLnBrk="1" hangingPunct="1">
              <a:spcBef>
                <a:spcPct val="0"/>
              </a:spcBef>
            </a:pPr>
            <a:r>
              <a:rPr lang="en-US" sz="1100" b="1" dirty="0" smtClean="0">
                <a:ea typeface="ＭＳ Ｐゴシック" pitchFamily="34" charset="-128"/>
              </a:rPr>
              <a:t>Transfer payments. </a:t>
            </a:r>
            <a:r>
              <a:rPr lang="en-US" sz="1100" dirty="0" smtClean="0">
                <a:ea typeface="ＭＳ Ｐゴシック" pitchFamily="34" charset="-128"/>
              </a:rPr>
              <a:t>Transfer payments are payments from the government, including education grants, Social Security payments, welfare checks, and unemployment checks. They do alter household income, but they do not reflect the economy’s production.</a:t>
            </a:r>
          </a:p>
          <a:p>
            <a:pPr eaLnBrk="1" hangingPunct="1">
              <a:spcBef>
                <a:spcPct val="0"/>
              </a:spcBef>
            </a:pPr>
            <a:endParaRPr lang="en-US" sz="1100" dirty="0" smtClean="0">
              <a:ea typeface="ＭＳ Ｐゴシック" pitchFamily="34" charset="-128"/>
            </a:endParaRPr>
          </a:p>
        </p:txBody>
      </p:sp>
      <p:sp>
        <p:nvSpPr>
          <p:cNvPr id="44036" name="Slide Number Placeholder 3"/>
          <p:cNvSpPr>
            <a:spLocks noGrp="1"/>
          </p:cNvSpPr>
          <p:nvPr>
            <p:ph type="sldNum" sz="quarter" idx="5"/>
          </p:nvPr>
        </p:nvSpPr>
        <p:spPr bwMode="auto">
          <a:noFill/>
          <a:ln>
            <a:miter lim="800000"/>
            <a:headEnd/>
            <a:tailEnd/>
          </a:ln>
        </p:spPr>
        <p:txBody>
          <a:bodyPr/>
          <a:lstStyle/>
          <a:p>
            <a:fld id="{611C52A8-E9F3-460C-9EC5-6D5085F97F90}" type="slidenum">
              <a:rPr lang="en-US" smtClean="0">
                <a:ea typeface="ＭＳ Ｐゴシック" pitchFamily="34" charset="-128"/>
              </a:rPr>
              <a:pPr/>
              <a:t>63</a:t>
            </a:fld>
            <a:endParaRPr lang="en-US" smtClean="0">
              <a:ea typeface="ＭＳ Ｐゴシック" pitchFamily="34" charset="-128"/>
            </a:endParaRPr>
          </a:p>
        </p:txBody>
      </p:sp>
    </p:spTree>
    <p:extLst>
      <p:ext uri="{BB962C8B-B14F-4D97-AF65-F5344CB8AC3E}">
        <p14:creationId xmlns:p14="http://schemas.microsoft.com/office/powerpoint/2010/main" val="18132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Scientists from FSU were conducting experiments involving zombies and they lost control of their specimens. They are now</a:t>
            </a:r>
            <a:r>
              <a:rPr lang="en-US" sz="1000" baseline="0" dirty="0" smtClean="0"/>
              <a:t> terrorizing the city of Tallahassee and Governor Scott has declared that the city is now under quarantine. Mrs. Schroepfer’s __ Period 7</a:t>
            </a:r>
            <a:r>
              <a:rPr lang="en-US" sz="1000" baseline="30000" dirty="0" smtClean="0"/>
              <a:t>th</a:t>
            </a:r>
            <a:r>
              <a:rPr lang="en-US" sz="1000" baseline="0" dirty="0" smtClean="0"/>
              <a:t> Grade Civics classroom at Deerlake Middle School is the last human stronghold, but our resources are running low. How do we allocate our last bit of resources for optimal survival?”</a:t>
            </a:r>
            <a:endParaRPr lang="en-US" sz="10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CF4216C-5FA7-41A4-9B2E-FFE91A2920EB}" type="slidenum">
              <a:rPr lang="en-US" smtClean="0"/>
              <a:pPr/>
              <a:t>14</a:t>
            </a:fld>
            <a:endParaRPr lang="en-US"/>
          </a:p>
        </p:txBody>
      </p:sp>
    </p:spTree>
    <p:extLst>
      <p:ext uri="{BB962C8B-B14F-4D97-AF65-F5344CB8AC3E}">
        <p14:creationId xmlns:p14="http://schemas.microsoft.com/office/powerpoint/2010/main" val="2919769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F4216C-5FA7-41A4-9B2E-FFE91A2920EB}" type="slidenum">
              <a:rPr lang="en-US" smtClean="0"/>
              <a:pPr/>
              <a:t>65</a:t>
            </a:fld>
            <a:endParaRPr lang="en-US"/>
          </a:p>
        </p:txBody>
      </p:sp>
    </p:spTree>
    <p:extLst>
      <p:ext uri="{BB962C8B-B14F-4D97-AF65-F5344CB8AC3E}">
        <p14:creationId xmlns:p14="http://schemas.microsoft.com/office/powerpoint/2010/main" val="2886792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ＭＳ Ｐゴシック" pitchFamily="34" charset="-128"/>
            </a:endParaRPr>
          </a:p>
        </p:txBody>
      </p:sp>
    </p:spTree>
    <p:extLst>
      <p:ext uri="{BB962C8B-B14F-4D97-AF65-F5344CB8AC3E}">
        <p14:creationId xmlns:p14="http://schemas.microsoft.com/office/powerpoint/2010/main" val="877464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Means you buy</a:t>
            </a:r>
            <a:r>
              <a:rPr lang="en-US" baseline="0" dirty="0" smtClean="0"/>
              <a:t> stuff!</a:t>
            </a:r>
            <a:endParaRPr lang="en-US" dirty="0"/>
          </a:p>
        </p:txBody>
      </p:sp>
      <p:sp>
        <p:nvSpPr>
          <p:cNvPr id="4" name="Slide Number Placeholder 3"/>
          <p:cNvSpPr>
            <a:spLocks noGrp="1"/>
          </p:cNvSpPr>
          <p:nvPr>
            <p:ph type="sldNum" sz="quarter" idx="10"/>
          </p:nvPr>
        </p:nvSpPr>
        <p:spPr/>
        <p:txBody>
          <a:bodyPr/>
          <a:lstStyle/>
          <a:p>
            <a:fld id="{24DD29D0-126D-419F-863F-FA55826448C1}" type="slidenum">
              <a:rPr lang="en-US" smtClean="0"/>
              <a:pPr/>
              <a:t>86</a:t>
            </a:fld>
            <a:endParaRPr lang="en-US"/>
          </a:p>
        </p:txBody>
      </p:sp>
    </p:spTree>
    <p:extLst>
      <p:ext uri="{BB962C8B-B14F-4D97-AF65-F5344CB8AC3E}">
        <p14:creationId xmlns:p14="http://schemas.microsoft.com/office/powerpoint/2010/main" val="411872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“Scientists from FSU were conducting experiments involving zombies and they lost control of their specimens. They are now</a:t>
            </a:r>
            <a:r>
              <a:rPr lang="en-US" baseline="0" dirty="0" smtClean="0"/>
              <a:t> terrorizing the city of Tallahassee and Governor Scott has declared that the city is now under quarantine. Mrs. Schroepfer’s __ Period 7th Grade Civics classroom at Deerlake Middle School is the last human stronghold, but our resources are running low. How do we allocate our last bit of resources for optimal survival?”</a:t>
            </a:r>
            <a:endParaRPr lang="en-US" dirty="0"/>
          </a:p>
        </p:txBody>
      </p:sp>
      <p:sp>
        <p:nvSpPr>
          <p:cNvPr id="4" name="Slide Number Placeholder 3"/>
          <p:cNvSpPr>
            <a:spLocks noGrp="1"/>
          </p:cNvSpPr>
          <p:nvPr>
            <p:ph type="sldNum" sz="quarter" idx="10"/>
          </p:nvPr>
        </p:nvSpPr>
        <p:spPr/>
        <p:txBody>
          <a:bodyPr/>
          <a:lstStyle/>
          <a:p>
            <a:fld id="{4CF4216C-5FA7-41A4-9B2E-FFE91A2920E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71875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a:t>
            </a:r>
            <a:r>
              <a:rPr lang="en-US" baseline="0" dirty="0" smtClean="0"/>
              <a:t> few</a:t>
            </a:r>
            <a:r>
              <a:rPr lang="en-US" dirty="0" smtClean="0"/>
              <a:t> minutes – ask groups to share. </a:t>
            </a:r>
            <a:endParaRPr lang="en-US" dirty="0"/>
          </a:p>
        </p:txBody>
      </p:sp>
      <p:sp>
        <p:nvSpPr>
          <p:cNvPr id="4" name="Slide Number Placeholder 3"/>
          <p:cNvSpPr>
            <a:spLocks noGrp="1"/>
          </p:cNvSpPr>
          <p:nvPr>
            <p:ph type="sldNum" sz="quarter" idx="10"/>
          </p:nvPr>
        </p:nvSpPr>
        <p:spPr/>
        <p:txBody>
          <a:bodyPr/>
          <a:lstStyle/>
          <a:p>
            <a:fld id="{4CF4216C-5FA7-41A4-9B2E-FFE91A2920E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52241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a</a:t>
            </a:r>
            <a:r>
              <a:rPr lang="en-US" baseline="0" dirty="0" smtClean="0"/>
              <a:t> few</a:t>
            </a:r>
            <a:r>
              <a:rPr lang="en-US" dirty="0" smtClean="0"/>
              <a:t> minutes – ask groups to share. </a:t>
            </a:r>
          </a:p>
        </p:txBody>
      </p:sp>
      <p:sp>
        <p:nvSpPr>
          <p:cNvPr id="4" name="Slide Number Placeholder 3"/>
          <p:cNvSpPr>
            <a:spLocks noGrp="1"/>
          </p:cNvSpPr>
          <p:nvPr>
            <p:ph type="sldNum" sz="quarter" idx="10"/>
          </p:nvPr>
        </p:nvSpPr>
        <p:spPr/>
        <p:txBody>
          <a:bodyPr/>
          <a:lstStyle/>
          <a:p>
            <a:fld id="{4CF4216C-5FA7-41A4-9B2E-FFE91A2920E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4517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a</a:t>
            </a:r>
            <a:r>
              <a:rPr lang="en-US" baseline="0" dirty="0" smtClean="0"/>
              <a:t> few</a:t>
            </a:r>
            <a:r>
              <a:rPr lang="en-US" dirty="0" smtClean="0"/>
              <a:t> minutes – ask groups to share. </a:t>
            </a:r>
          </a:p>
        </p:txBody>
      </p:sp>
      <p:sp>
        <p:nvSpPr>
          <p:cNvPr id="4" name="Slide Number Placeholder 3"/>
          <p:cNvSpPr>
            <a:spLocks noGrp="1"/>
          </p:cNvSpPr>
          <p:nvPr>
            <p:ph type="sldNum" sz="quarter" idx="10"/>
          </p:nvPr>
        </p:nvSpPr>
        <p:spPr/>
        <p:txBody>
          <a:bodyPr/>
          <a:lstStyle/>
          <a:p>
            <a:fld id="{4CF4216C-5FA7-41A4-9B2E-FFE91A2920E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072094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the scarcity of resources affect your decision making?</a:t>
            </a:r>
          </a:p>
          <a:p>
            <a:r>
              <a:rPr lang="en-US" dirty="0" smtClean="0"/>
              <a:t>What other examples can you think of where scarce resources are divided up?</a:t>
            </a:r>
          </a:p>
          <a:p>
            <a:r>
              <a:rPr lang="en-US" dirty="0" smtClean="0"/>
              <a:t>How did it make you feel if your group decided to give you less “food?”</a:t>
            </a:r>
          </a:p>
          <a:p>
            <a:endParaRPr lang="en-US" dirty="0"/>
          </a:p>
        </p:txBody>
      </p:sp>
      <p:sp>
        <p:nvSpPr>
          <p:cNvPr id="4" name="Slide Number Placeholder 3"/>
          <p:cNvSpPr>
            <a:spLocks noGrp="1"/>
          </p:cNvSpPr>
          <p:nvPr>
            <p:ph type="sldNum" sz="quarter" idx="10"/>
          </p:nvPr>
        </p:nvSpPr>
        <p:spPr/>
        <p:txBody>
          <a:bodyPr/>
          <a:lstStyle/>
          <a:p>
            <a:fld id="{4CF4216C-5FA7-41A4-9B2E-FFE91A2920E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48555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Regular Buffet</a:t>
            </a:r>
            <a:r>
              <a:rPr lang="en-US" baseline="0" dirty="0" smtClean="0"/>
              <a:t> = $5</a:t>
            </a:r>
          </a:p>
          <a:p>
            <a:r>
              <a:rPr lang="en-US" baseline="0" dirty="0" smtClean="0"/>
              <a:t>Steak Dinner + Buffet = $8</a:t>
            </a:r>
          </a:p>
          <a:p>
            <a:r>
              <a:rPr lang="en-US" baseline="0" dirty="0" smtClean="0"/>
              <a:t>Marginal Cost = $3</a:t>
            </a:r>
          </a:p>
          <a:p>
            <a:r>
              <a:rPr lang="en-US" baseline="0" dirty="0" smtClean="0"/>
              <a:t>Marginal Benefit = Steak</a:t>
            </a:r>
          </a:p>
          <a:p>
            <a:r>
              <a:rPr lang="en-US" baseline="0" dirty="0" smtClean="0"/>
              <a:t>Which is of higher value to you?</a:t>
            </a:r>
            <a:endParaRPr lang="en-US" dirty="0"/>
          </a:p>
        </p:txBody>
      </p:sp>
      <p:sp>
        <p:nvSpPr>
          <p:cNvPr id="4" name="Slide Number Placeholder 3"/>
          <p:cNvSpPr>
            <a:spLocks noGrp="1"/>
          </p:cNvSpPr>
          <p:nvPr>
            <p:ph type="sldNum" sz="quarter" idx="10"/>
          </p:nvPr>
        </p:nvSpPr>
        <p:spPr/>
        <p:txBody>
          <a:bodyPr/>
          <a:lstStyle/>
          <a:p>
            <a:fld id="{1C8AF6B0-FEC3-40F6-8725-F778CD547387}" type="slidenum">
              <a:rPr lang="en-US" smtClean="0"/>
              <a:pPr/>
              <a:t>24</a:t>
            </a:fld>
            <a:endParaRPr lang="en-US"/>
          </a:p>
        </p:txBody>
      </p:sp>
    </p:spTree>
    <p:extLst>
      <p:ext uri="{BB962C8B-B14F-4D97-AF65-F5344CB8AC3E}">
        <p14:creationId xmlns:p14="http://schemas.microsoft.com/office/powerpoint/2010/main" val="294438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7747EE8C-812E-48D8-85A4-4C35317BC580}" type="slidenum">
              <a:rPr lang="en-US" smtClean="0">
                <a:ea typeface="ＭＳ Ｐゴシック" pitchFamily="34" charset="-128"/>
              </a:rPr>
              <a:pPr/>
              <a:t>33</a:t>
            </a:fld>
            <a:endParaRPr lang="en-US" smtClean="0">
              <a:ea typeface="ＭＳ Ｐゴシック" pitchFamily="34" charset="-128"/>
            </a:endParaRPr>
          </a:p>
        </p:txBody>
      </p:sp>
    </p:spTree>
    <p:extLst>
      <p:ext uri="{BB962C8B-B14F-4D97-AF65-F5344CB8AC3E}">
        <p14:creationId xmlns:p14="http://schemas.microsoft.com/office/powerpoint/2010/main" val="203266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106931102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F5C9CE-F3E7-4F6A-A9A2-65F64FCE0B82}"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202025254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248346770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395941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230484015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275133297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406034943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428283449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360306110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104532193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401450347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F5C9CE-F3E7-4F6A-A9A2-65F64FCE0B82}"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3640500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F5C9CE-F3E7-4F6A-A9A2-65F64FCE0B82}" type="datetimeFigureOut">
              <a:rPr lang="en-US" smtClean="0"/>
              <a:pPr/>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213352273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266286407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297065407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EF5C9CE-F3E7-4F6A-A9A2-65F64FCE0B82}" type="datetimeFigureOut">
              <a:rPr lang="en-US" smtClean="0"/>
              <a:pPr/>
              <a:t>5/7/2018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80154116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F5C9CE-F3E7-4F6A-A9A2-65F64FCE0B82}" type="datetimeFigureOut">
              <a:rPr lang="en-US" smtClean="0"/>
              <a:pPr/>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443F46-F77F-4296-930C-4142EDBD2A6F}" type="slidenum">
              <a:rPr lang="en-US" smtClean="0"/>
              <a:pPr/>
              <a:t>‹#›</a:t>
            </a:fld>
            <a:endParaRPr lang="en-US"/>
          </a:p>
        </p:txBody>
      </p:sp>
    </p:spTree>
    <p:extLst>
      <p:ext uri="{BB962C8B-B14F-4D97-AF65-F5344CB8AC3E}">
        <p14:creationId xmlns:p14="http://schemas.microsoft.com/office/powerpoint/2010/main" val="332796470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EF5C9CE-F3E7-4F6A-A9A2-65F64FCE0B82}" type="datetimeFigureOut">
              <a:rPr lang="en-US" smtClean="0"/>
              <a:pPr/>
              <a:t>5/7/2018</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7443F46-F77F-4296-930C-4142EDBD2A6F}" type="slidenum">
              <a:rPr lang="en-US" smtClean="0"/>
              <a:pPr/>
              <a:t>‹#›</a:t>
            </a:fld>
            <a:endParaRPr lang="en-US"/>
          </a:p>
        </p:txBody>
      </p:sp>
    </p:spTree>
    <p:extLst>
      <p:ext uri="{BB962C8B-B14F-4D97-AF65-F5344CB8AC3E}">
        <p14:creationId xmlns:p14="http://schemas.microsoft.com/office/powerpoint/2010/main" val="2004177941"/>
      </p:ext>
    </p:extLst>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Lst>
  <mc:AlternateContent xmlns:mc="http://schemas.openxmlformats.org/markup-compatibility/2006" xmlns:p14="http://schemas.microsoft.com/office/powerpoint/2010/main">
    <mc:Choice Requires="p14">
      <p:transition spd="slow" p14:dur="1750"/>
    </mc:Choice>
    <mc:Fallback xmlns="">
      <p:transition spd="slow"/>
    </mc:Fallback>
  </mc:AlternateConten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image" Target="../media/image9.gif"/><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youtube.com/watch?v=nWPrMmv1Ti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8.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youtu.be/ulyVXa-u4wE"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wmf"/><Relationship Id="rId4" Type="http://schemas.openxmlformats.org/officeDocument/2006/relationships/image" Target="../media/image58.png"/></Relationships>
</file>

<file path=ppt/slides/_rels/slide7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S4m2VymD9k0"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7.wmf"/><Relationship Id="rId5" Type="http://schemas.openxmlformats.org/officeDocument/2006/relationships/image" Target="../media/image66.jpeg"/><Relationship Id="rId4" Type="http://schemas.openxmlformats.org/officeDocument/2006/relationships/image" Target="../media/image65.wmf"/></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041722"/>
            <a:ext cx="6056586" cy="1600200"/>
          </a:xfrm>
          <a:prstGeom prst="rect">
            <a:avLst/>
          </a:prstGeom>
        </p:spPr>
        <p:txBody>
          <a:bodyPr vert="horz" lIns="91440" tIns="45720" rIns="91440" bIns="45720" rtlCol="0" anchor="b">
            <a:noAutofit/>
          </a:bodyPr>
          <a:lstStyle>
            <a:lvl1pPr algn="l" defTabSz="457207"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8000" dirty="0" smtClean="0"/>
              <a:t>Economics</a:t>
            </a:r>
            <a:endParaRPr lang="en-US" sz="8000" dirty="0"/>
          </a:p>
        </p:txBody>
      </p:sp>
      <p:pic>
        <p:nvPicPr>
          <p:cNvPr id="6" name="Picture 5"/>
          <p:cNvPicPr>
            <a:picLocks noChangeAspect="1"/>
          </p:cNvPicPr>
          <p:nvPr/>
        </p:nvPicPr>
        <p:blipFill>
          <a:blip r:embed="rId2"/>
          <a:stretch>
            <a:fillRect/>
          </a:stretch>
        </p:blipFill>
        <p:spPr>
          <a:xfrm>
            <a:off x="5144814" y="2667000"/>
            <a:ext cx="3962400" cy="3962400"/>
          </a:xfrm>
          <a:prstGeom prst="rect">
            <a:avLst/>
          </a:prstGeom>
        </p:spPr>
      </p:pic>
    </p:spTree>
    <p:extLst>
      <p:ext uri="{BB962C8B-B14F-4D97-AF65-F5344CB8AC3E}">
        <p14:creationId xmlns:p14="http://schemas.microsoft.com/office/powerpoint/2010/main" val="36676477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 #1</a:t>
            </a:r>
            <a:endParaRPr lang="en-US" dirty="0"/>
          </a:p>
        </p:txBody>
      </p:sp>
      <p:sp>
        <p:nvSpPr>
          <p:cNvPr id="3" name="Content Placeholder 2"/>
          <p:cNvSpPr>
            <a:spLocks noGrp="1"/>
          </p:cNvSpPr>
          <p:nvPr>
            <p:ph idx="1"/>
          </p:nvPr>
        </p:nvSpPr>
        <p:spPr>
          <a:xfrm>
            <a:off x="0" y="1152983"/>
            <a:ext cx="9067800" cy="5476417"/>
          </a:xfrm>
        </p:spPr>
        <p:txBody>
          <a:bodyPr>
            <a:noAutofit/>
          </a:bodyPr>
          <a:lstStyle/>
          <a:p>
            <a:r>
              <a:rPr lang="en-US" sz="2400" dirty="0" smtClean="0"/>
              <a:t>How well can you differentiate between a good and a service </a:t>
            </a:r>
          </a:p>
          <a:p>
            <a:pPr lvl="1"/>
            <a:r>
              <a:rPr lang="en-US" sz="3200" b="1" dirty="0" smtClean="0"/>
              <a:t>#1</a:t>
            </a:r>
            <a:r>
              <a:rPr lang="en-US" sz="2000" dirty="0" smtClean="0"/>
              <a:t>- I cannot differentiate between a good and a service </a:t>
            </a:r>
          </a:p>
          <a:p>
            <a:pPr lvl="1"/>
            <a:r>
              <a:rPr lang="en-US" sz="3200" b="1" dirty="0" smtClean="0"/>
              <a:t>#2 </a:t>
            </a:r>
            <a:r>
              <a:rPr lang="en-US" sz="2000" dirty="0" smtClean="0"/>
              <a:t>a good is a tangible object that is produced and a service is something that cannot be weighed or measured </a:t>
            </a:r>
          </a:p>
          <a:p>
            <a:pPr lvl="1"/>
            <a:r>
              <a:rPr lang="en-US" sz="3200" b="1" dirty="0" smtClean="0"/>
              <a:t>#3 </a:t>
            </a:r>
            <a:r>
              <a:rPr lang="en-US" sz="2000" b="1" dirty="0" smtClean="0"/>
              <a:t>I understand 2 and 3- </a:t>
            </a:r>
            <a:r>
              <a:rPr lang="en-US" sz="2000" dirty="0" smtClean="0"/>
              <a:t>a service must contain some interaction between the business and the customer; whereas a good is something produced separate from the customer and does not require an interaction.</a:t>
            </a:r>
          </a:p>
          <a:p>
            <a:pPr lvl="1"/>
            <a:r>
              <a:rPr lang="en-US" sz="3200" b="1" dirty="0" smtClean="0"/>
              <a:t>#4 </a:t>
            </a:r>
            <a:r>
              <a:rPr lang="en-US" sz="2000" b="1" dirty="0" smtClean="0"/>
              <a:t>I understand 2, 3 and 4- </a:t>
            </a:r>
            <a:r>
              <a:rPr lang="en-US" sz="2000" dirty="0" smtClean="0"/>
              <a:t>a service is something that is time dependent, or perishable. Where a good can be stored and used later. </a:t>
            </a:r>
            <a:endParaRPr lang="en-US" sz="2000" dirty="0"/>
          </a:p>
        </p:txBody>
      </p:sp>
    </p:spTree>
    <p:extLst>
      <p:ext uri="{BB962C8B-B14F-4D97-AF65-F5344CB8AC3E}">
        <p14:creationId xmlns:p14="http://schemas.microsoft.com/office/powerpoint/2010/main" val="371779450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 2</a:t>
            </a:r>
            <a:endParaRPr lang="en-US" dirty="0"/>
          </a:p>
        </p:txBody>
      </p:sp>
      <p:sp>
        <p:nvSpPr>
          <p:cNvPr id="3" name="Content Placeholder 2"/>
          <p:cNvSpPr>
            <a:spLocks noGrp="1"/>
          </p:cNvSpPr>
          <p:nvPr>
            <p:ph idx="1"/>
          </p:nvPr>
        </p:nvSpPr>
        <p:spPr>
          <a:xfrm>
            <a:off x="228600" y="1219201"/>
            <a:ext cx="8763000" cy="5486400"/>
          </a:xfrm>
        </p:spPr>
        <p:txBody>
          <a:bodyPr>
            <a:normAutofit/>
          </a:bodyPr>
          <a:lstStyle/>
          <a:p>
            <a:r>
              <a:rPr lang="en-US" dirty="0" smtClean="0"/>
              <a:t>Your understanding of the laws of supply and demand </a:t>
            </a:r>
          </a:p>
          <a:p>
            <a:r>
              <a:rPr lang="en-US" sz="3200" dirty="0" smtClean="0"/>
              <a:t>#1 </a:t>
            </a:r>
            <a:r>
              <a:rPr lang="en-US" dirty="0" smtClean="0"/>
              <a:t>I do not understand how supply and demand interact to formulate a price </a:t>
            </a:r>
          </a:p>
          <a:p>
            <a:r>
              <a:rPr lang="en-US" sz="3200" dirty="0" smtClean="0"/>
              <a:t>#2 </a:t>
            </a:r>
            <a:r>
              <a:rPr lang="en-US" dirty="0" smtClean="0"/>
              <a:t>I understand that the law of demand is inverse to price; one demands more of an item as the price </a:t>
            </a:r>
            <a:r>
              <a:rPr lang="en-US" b="1" i="1" dirty="0" smtClean="0">
                <a:solidFill>
                  <a:srgbClr val="FF0000"/>
                </a:solidFill>
              </a:rPr>
              <a:t>declines</a:t>
            </a:r>
            <a:r>
              <a:rPr lang="en-US" dirty="0" smtClean="0"/>
              <a:t> and less of an item as the price </a:t>
            </a:r>
            <a:r>
              <a:rPr lang="en-US" b="1" i="1" dirty="0" smtClean="0">
                <a:solidFill>
                  <a:srgbClr val="FF0000"/>
                </a:solidFill>
              </a:rPr>
              <a:t>increases</a:t>
            </a:r>
            <a:r>
              <a:rPr lang="en-US" dirty="0" smtClean="0"/>
              <a:t> </a:t>
            </a:r>
          </a:p>
          <a:p>
            <a:r>
              <a:rPr lang="en-US" sz="3200" dirty="0" smtClean="0"/>
              <a:t>#3</a:t>
            </a:r>
            <a:r>
              <a:rPr lang="en-US" sz="2800" dirty="0" smtClean="0"/>
              <a:t>	</a:t>
            </a:r>
            <a:r>
              <a:rPr lang="en-US" dirty="0" smtClean="0"/>
              <a:t>I understand #2 and #3-  the law of supply dictates a company will </a:t>
            </a:r>
            <a:r>
              <a:rPr lang="en-US" b="1" i="1" dirty="0" smtClean="0">
                <a:solidFill>
                  <a:srgbClr val="FF0000"/>
                </a:solidFill>
              </a:rPr>
              <a:t>increase</a:t>
            </a:r>
            <a:r>
              <a:rPr lang="en-US" dirty="0" smtClean="0"/>
              <a:t> production if the item is selling for higher price and vice versa </a:t>
            </a:r>
          </a:p>
          <a:p>
            <a:r>
              <a:rPr lang="en-US" sz="3200" dirty="0" smtClean="0"/>
              <a:t>#4 </a:t>
            </a:r>
            <a:r>
              <a:rPr lang="en-US" dirty="0" smtClean="0"/>
              <a:t>I understand 2, 3 and #4 the relationship between supply and demand from the producer and consumer will dictate the price of an item</a:t>
            </a:r>
          </a:p>
          <a:p>
            <a:endParaRPr lang="en-US" dirty="0"/>
          </a:p>
        </p:txBody>
      </p:sp>
    </p:spTree>
    <p:extLst>
      <p:ext uri="{BB962C8B-B14F-4D97-AF65-F5344CB8AC3E}">
        <p14:creationId xmlns:p14="http://schemas.microsoft.com/office/powerpoint/2010/main" val="386752608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 3 </a:t>
            </a:r>
            <a:endParaRPr lang="en-US" dirty="0"/>
          </a:p>
        </p:txBody>
      </p:sp>
      <p:sp>
        <p:nvSpPr>
          <p:cNvPr id="3" name="Content Placeholder 2"/>
          <p:cNvSpPr>
            <a:spLocks noGrp="1"/>
          </p:cNvSpPr>
          <p:nvPr>
            <p:ph idx="1"/>
          </p:nvPr>
        </p:nvSpPr>
        <p:spPr>
          <a:xfrm>
            <a:off x="152400" y="1295400"/>
            <a:ext cx="8763000" cy="5105399"/>
          </a:xfrm>
        </p:spPr>
        <p:txBody>
          <a:bodyPr/>
          <a:lstStyle/>
          <a:p>
            <a:r>
              <a:rPr lang="en-US" dirty="0" smtClean="0"/>
              <a:t>Your understanding of scarcity</a:t>
            </a:r>
          </a:p>
          <a:p>
            <a:r>
              <a:rPr lang="en-US" sz="3200" dirty="0" smtClean="0"/>
              <a:t>#1 </a:t>
            </a:r>
            <a:r>
              <a:rPr lang="en-US" dirty="0" smtClean="0"/>
              <a:t>I do not understand that products/services are scarce in our society </a:t>
            </a:r>
          </a:p>
          <a:p>
            <a:r>
              <a:rPr lang="en-US" sz="3200" dirty="0" smtClean="0"/>
              <a:t>#2 </a:t>
            </a:r>
            <a:r>
              <a:rPr lang="en-US" dirty="0" smtClean="0"/>
              <a:t>I understand that products/items are scarce</a:t>
            </a:r>
          </a:p>
          <a:p>
            <a:r>
              <a:rPr lang="en-US" sz="3200" dirty="0" smtClean="0"/>
              <a:t>#3 </a:t>
            </a:r>
            <a:r>
              <a:rPr lang="en-US" dirty="0" smtClean="0"/>
              <a:t>I understand #2 and that some items are more scarce than others</a:t>
            </a:r>
          </a:p>
          <a:p>
            <a:r>
              <a:rPr lang="en-US" sz="3200" dirty="0" smtClean="0"/>
              <a:t>#4 </a:t>
            </a:r>
            <a:r>
              <a:rPr lang="en-US" dirty="0" smtClean="0"/>
              <a:t>I understand 2, 3 and 4 that scarce items, paired with unlimited wants and needs, requires humans to </a:t>
            </a:r>
            <a:r>
              <a:rPr lang="en-US" b="1" u="sng" dirty="0" smtClean="0"/>
              <a:t>ration</a:t>
            </a:r>
            <a:r>
              <a:rPr lang="en-US" dirty="0" smtClean="0"/>
              <a:t> items </a:t>
            </a:r>
          </a:p>
          <a:p>
            <a:r>
              <a:rPr lang="en-US" sz="3200" dirty="0" smtClean="0"/>
              <a:t>#5 </a:t>
            </a:r>
            <a:r>
              <a:rPr lang="en-US" dirty="0" smtClean="0"/>
              <a:t>I understand 2, 3, 4 and 5 that scarcity causes </a:t>
            </a:r>
            <a:r>
              <a:rPr lang="en-US" b="1" u="sng" dirty="0" smtClean="0">
                <a:solidFill>
                  <a:srgbClr val="FF0000"/>
                </a:solidFill>
              </a:rPr>
              <a:t>competition</a:t>
            </a:r>
            <a:r>
              <a:rPr lang="en-US" dirty="0" smtClean="0"/>
              <a:t> for items/services, which is resolved by creating a monetary system (price)</a:t>
            </a:r>
            <a:endParaRPr lang="en-US" sz="3200" dirty="0" smtClean="0"/>
          </a:p>
        </p:txBody>
      </p:sp>
    </p:spTree>
    <p:extLst>
      <p:ext uri="{BB962C8B-B14F-4D97-AF65-F5344CB8AC3E}">
        <p14:creationId xmlns:p14="http://schemas.microsoft.com/office/powerpoint/2010/main" val="401560281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981200"/>
            <a:ext cx="7772400" cy="3343656"/>
          </a:xfrm>
        </p:spPr>
        <p:txBody>
          <a:bodyPr>
            <a:normAutofit fontScale="90000"/>
          </a:bodyPr>
          <a:lstStyle/>
          <a:p>
            <a:pPr algn="ctr"/>
            <a:r>
              <a:rPr lang="en-US" sz="6000" dirty="0"/>
              <a:t>How do you think </a:t>
            </a:r>
            <a:r>
              <a:rPr lang="en-US" sz="6000" i="1" dirty="0"/>
              <a:t>you</a:t>
            </a:r>
            <a:r>
              <a:rPr lang="en-US" sz="6000" dirty="0"/>
              <a:t> would do at rationing scarce resources?</a:t>
            </a:r>
            <a:r>
              <a:rPr lang="en-US" sz="4400" dirty="0"/>
              <a:t/>
            </a:r>
            <a:br>
              <a:rPr lang="en-US" sz="4400" dirty="0"/>
            </a:br>
            <a:endParaRPr lang="en-US" dirty="0"/>
          </a:p>
        </p:txBody>
      </p:sp>
    </p:spTree>
    <p:extLst>
      <p:ext uri="{BB962C8B-B14F-4D97-AF65-F5344CB8AC3E}">
        <p14:creationId xmlns:p14="http://schemas.microsoft.com/office/powerpoint/2010/main" val="164537375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zombie apoc.jpg"/>
          <p:cNvPicPr>
            <a:picLocks noChangeAspect="1"/>
          </p:cNvPicPr>
          <p:nvPr/>
        </p:nvPicPr>
        <p:blipFill rotWithShape="1">
          <a:blip r:embed="rId4">
            <a:extLst>
              <a:ext uri="{28A0092B-C50C-407E-A947-70E740481C1C}">
                <a14:useLocalDpi xmlns:a14="http://schemas.microsoft.com/office/drawing/2010/main" val="0"/>
              </a:ext>
            </a:extLst>
          </a:blip>
          <a:srcRect t="31877" b="-1"/>
          <a:stretch/>
        </p:blipFill>
        <p:spPr>
          <a:xfrm>
            <a:off x="304800" y="762000"/>
            <a:ext cx="8645835" cy="4177627"/>
          </a:xfrm>
          <a:prstGeom prst="rect">
            <a:avLst/>
          </a:prstGeom>
        </p:spPr>
      </p:pic>
      <p:pic>
        <p:nvPicPr>
          <p:cNvPr id="10" name="Picture 9" descr="Zombiewav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3943" y="3735436"/>
            <a:ext cx="2527266" cy="2913529"/>
          </a:xfrm>
          <a:prstGeom prst="rect">
            <a:avLst/>
          </a:prstGeom>
        </p:spPr>
      </p:pic>
      <p:pic>
        <p:nvPicPr>
          <p:cNvPr id="12" name="Picture 11" descr="Zombiewav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14312" y="3770579"/>
            <a:ext cx="2527266" cy="2913529"/>
          </a:xfrm>
          <a:prstGeom prst="rect">
            <a:avLst/>
          </a:prstGeom>
        </p:spPr>
      </p:pic>
      <p:pic>
        <p:nvPicPr>
          <p:cNvPr id="14" name="Picture 13" descr="Zombiewav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7070" y="3735436"/>
            <a:ext cx="2527266" cy="2913529"/>
          </a:xfrm>
          <a:prstGeom prst="rect">
            <a:avLst/>
          </a:prstGeom>
        </p:spPr>
      </p:pic>
      <p:pic>
        <p:nvPicPr>
          <p:cNvPr id="15" name="Picture 14" descr="Zombiewav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713" y="3805722"/>
            <a:ext cx="2527266" cy="2913529"/>
          </a:xfrm>
          <a:prstGeom prst="rect">
            <a:avLst/>
          </a:prstGeom>
        </p:spPr>
      </p:pic>
      <p:pic>
        <p:nvPicPr>
          <p:cNvPr id="16" name="Picture 15" descr="Zombiewave.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9" y="3888448"/>
            <a:ext cx="2527266" cy="2913529"/>
          </a:xfrm>
          <a:prstGeom prst="rect">
            <a:avLst/>
          </a:prstGeom>
        </p:spPr>
      </p:pic>
    </p:spTree>
    <p:extLst>
      <p:ext uri="{BB962C8B-B14F-4D97-AF65-F5344CB8AC3E}">
        <p14:creationId xmlns:p14="http://schemas.microsoft.com/office/powerpoint/2010/main" val="3948898806"/>
      </p:ext>
    </p:extLst>
  </p:cSld>
  <p:clrMapOvr>
    <a:masterClrMapping/>
  </p:clrMapOvr>
  <mc:AlternateContent xmlns:mc="http://schemas.openxmlformats.org/markup-compatibility/2006" xmlns:p14="http://schemas.microsoft.com/office/powerpoint/2010/main">
    <mc:Choice Requires="p14">
      <p:transition spd="slow" p14:dur="3000">
        <p:sndAc>
          <p:stSnd>
            <p:snd r:embed="rId3" name="bomb.wav"/>
          </p:stSnd>
        </p:sndAc>
      </p:transition>
    </mc:Choice>
    <mc:Fallback xmlns="">
      <p:transition spd="slow">
        <p:sndAc>
          <p:stSnd>
            <p:snd r:embed="rId6" name="bomb.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a:xfrm>
            <a:off x="484710" y="2057400"/>
            <a:ext cx="8316300" cy="4195475"/>
          </a:xfrm>
        </p:spPr>
        <p:txBody>
          <a:bodyPr>
            <a:normAutofit/>
          </a:bodyPr>
          <a:lstStyle/>
          <a:p>
            <a:r>
              <a:rPr lang="en-US" sz="3000" dirty="0"/>
              <a:t>Take your group’s food resources, but </a:t>
            </a:r>
            <a:r>
              <a:rPr lang="en-US" sz="3000" u="sng" dirty="0"/>
              <a:t>DO NOT </a:t>
            </a:r>
            <a:r>
              <a:rPr lang="en-US" sz="3000" dirty="0"/>
              <a:t>eat them yet! </a:t>
            </a:r>
            <a:endParaRPr lang="en-US" sz="3000" dirty="0" smtClean="0"/>
          </a:p>
          <a:p>
            <a:pPr marL="0" indent="0">
              <a:buNone/>
            </a:pPr>
            <a:endParaRPr lang="en-US" sz="3000" dirty="0" smtClean="0"/>
          </a:p>
          <a:p>
            <a:r>
              <a:rPr lang="en-US" sz="3000" dirty="0" smtClean="0"/>
              <a:t>Identify the </a:t>
            </a:r>
            <a:r>
              <a:rPr lang="en-US" sz="3000" u="sng" dirty="0" smtClean="0"/>
              <a:t>oldest </a:t>
            </a:r>
            <a:r>
              <a:rPr lang="en-US" sz="3000" dirty="0"/>
              <a:t>member of your group. They are in charge to start with. </a:t>
            </a:r>
            <a:r>
              <a:rPr lang="en-US" sz="3000" dirty="0" smtClean="0"/>
              <a:t>You may change </a:t>
            </a:r>
            <a:r>
              <a:rPr lang="en-US" sz="3000" dirty="0"/>
              <a:t>this as you go along. </a:t>
            </a:r>
          </a:p>
          <a:p>
            <a:pPr>
              <a:buNone/>
            </a:pPr>
            <a:endParaRPr lang="en-US" dirty="0"/>
          </a:p>
        </p:txBody>
      </p:sp>
    </p:spTree>
    <p:extLst>
      <p:ext uri="{BB962C8B-B14F-4D97-AF65-F5344CB8AC3E}">
        <p14:creationId xmlns:p14="http://schemas.microsoft.com/office/powerpoint/2010/main" val="311269640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Round 1</a:t>
            </a:r>
            <a:endParaRPr lang="en-US" sz="5000" dirty="0"/>
          </a:p>
        </p:txBody>
      </p:sp>
      <p:sp>
        <p:nvSpPr>
          <p:cNvPr id="3" name="Content Placeholder 2"/>
          <p:cNvSpPr>
            <a:spLocks noGrp="1"/>
          </p:cNvSpPr>
          <p:nvPr>
            <p:ph idx="1"/>
          </p:nvPr>
        </p:nvSpPr>
        <p:spPr>
          <a:xfrm>
            <a:off x="473824" y="1876575"/>
            <a:ext cx="8011500" cy="4271675"/>
          </a:xfrm>
        </p:spPr>
        <p:txBody>
          <a:bodyPr>
            <a:normAutofit fontScale="92500"/>
          </a:bodyPr>
          <a:lstStyle/>
          <a:p>
            <a:r>
              <a:rPr lang="en-US" sz="3225" dirty="0"/>
              <a:t>Knowing that we will be quarantined for a very, very long time, we need to allocate our resources…..How do you divide up the resources? Remember, the oldest person is in charge</a:t>
            </a:r>
          </a:p>
          <a:p>
            <a:pPr>
              <a:buNone/>
            </a:pPr>
            <a:endParaRPr lang="en-US" sz="3225" dirty="0"/>
          </a:p>
          <a:p>
            <a:r>
              <a:rPr lang="en-US" sz="3225" dirty="0"/>
              <a:t>Provide an outline of how you divided it and then use the space to say why. </a:t>
            </a:r>
          </a:p>
          <a:p>
            <a:endParaRPr lang="en-US" dirty="0"/>
          </a:p>
          <a:p>
            <a:endParaRPr lang="en-US" dirty="0"/>
          </a:p>
        </p:txBody>
      </p:sp>
    </p:spTree>
    <p:extLst>
      <p:ext uri="{BB962C8B-B14F-4D97-AF65-F5344CB8AC3E}">
        <p14:creationId xmlns:p14="http://schemas.microsoft.com/office/powerpoint/2010/main" val="322699478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152400"/>
            <a:ext cx="6172200" cy="457200"/>
          </a:xfrm>
        </p:spPr>
        <p:txBody>
          <a:bodyPr>
            <a:normAutofit fontScale="90000"/>
          </a:bodyPr>
          <a:lstStyle/>
          <a:p>
            <a:r>
              <a:rPr lang="en-US" dirty="0" smtClean="0"/>
              <a:t>Round 2 </a:t>
            </a:r>
            <a:endParaRPr lang="en-US" dirty="0"/>
          </a:p>
        </p:txBody>
      </p:sp>
      <p:sp>
        <p:nvSpPr>
          <p:cNvPr id="3" name="Content Placeholder 2"/>
          <p:cNvSpPr>
            <a:spLocks noGrp="1"/>
          </p:cNvSpPr>
          <p:nvPr>
            <p:ph idx="1"/>
          </p:nvPr>
        </p:nvSpPr>
        <p:spPr>
          <a:xfrm>
            <a:off x="420414" y="1219200"/>
            <a:ext cx="6894786" cy="5410200"/>
          </a:xfrm>
        </p:spPr>
        <p:txBody>
          <a:bodyPr>
            <a:noAutofit/>
          </a:bodyPr>
          <a:lstStyle/>
          <a:p>
            <a:r>
              <a:rPr lang="en-US" sz="1700" dirty="0"/>
              <a:t>Now it’s time reallocate your supplies again…..</a:t>
            </a:r>
          </a:p>
          <a:p>
            <a:r>
              <a:rPr lang="en-US" sz="1700" dirty="0"/>
              <a:t>Assign each member of your group a role (the oldest person decides)</a:t>
            </a:r>
          </a:p>
          <a:p>
            <a:pPr lvl="1"/>
            <a:r>
              <a:rPr lang="en-US" sz="1700" dirty="0"/>
              <a:t>Most Skilled</a:t>
            </a:r>
          </a:p>
          <a:p>
            <a:pPr lvl="1"/>
            <a:r>
              <a:rPr lang="en-US" sz="1700" dirty="0" smtClean="0"/>
              <a:t>Hardest </a:t>
            </a:r>
            <a:r>
              <a:rPr lang="en-US" sz="1700" dirty="0"/>
              <a:t>Working</a:t>
            </a:r>
          </a:p>
          <a:p>
            <a:pPr lvl="1"/>
            <a:r>
              <a:rPr lang="en-US" sz="1700" dirty="0"/>
              <a:t>Wealthiest</a:t>
            </a:r>
          </a:p>
          <a:p>
            <a:pPr lvl="1"/>
            <a:r>
              <a:rPr lang="en-US" sz="1700" dirty="0"/>
              <a:t>Oldest </a:t>
            </a:r>
          </a:p>
          <a:p>
            <a:r>
              <a:rPr lang="en-US" sz="1700" dirty="0"/>
              <a:t>Now that everyone has a role – who should be in </a:t>
            </a:r>
            <a:r>
              <a:rPr lang="en-US" sz="1700" dirty="0" smtClean="0"/>
              <a:t>charge? </a:t>
            </a:r>
            <a:r>
              <a:rPr lang="en-US" sz="1700" dirty="0"/>
              <a:t>Let the group decide….. Should it still be the oldest member – or maybe the most skilled or someone else</a:t>
            </a:r>
            <a:r>
              <a:rPr lang="en-US" sz="1700" dirty="0" smtClean="0"/>
              <a:t>……</a:t>
            </a:r>
            <a:endParaRPr lang="en-US" sz="1700" dirty="0"/>
          </a:p>
          <a:p>
            <a:r>
              <a:rPr lang="en-US" sz="1700" dirty="0"/>
              <a:t>What about the member of the group with the most skills? Do they get any more or less?</a:t>
            </a:r>
          </a:p>
          <a:p>
            <a:r>
              <a:rPr lang="en-US" sz="1700" dirty="0"/>
              <a:t>What about the smartest person, the wealthiest person, the oldest person?</a:t>
            </a:r>
          </a:p>
          <a:p>
            <a:r>
              <a:rPr lang="en-US" sz="1700" dirty="0"/>
              <a:t>Do they get more food? Less food? Should everyone get equal amounts of food?</a:t>
            </a:r>
          </a:p>
          <a:p>
            <a:pPr marL="27432" indent="0">
              <a:buNone/>
            </a:pPr>
            <a:endParaRPr lang="en-US" sz="1700" dirty="0"/>
          </a:p>
        </p:txBody>
      </p:sp>
    </p:spTree>
    <p:extLst>
      <p:ext uri="{BB962C8B-B14F-4D97-AF65-F5344CB8AC3E}">
        <p14:creationId xmlns:p14="http://schemas.microsoft.com/office/powerpoint/2010/main" val="45122925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000" dirty="0" smtClean="0"/>
              <a:t>Round 3</a:t>
            </a:r>
            <a:endParaRPr lang="en-US" sz="5000" dirty="0"/>
          </a:p>
        </p:txBody>
      </p:sp>
      <p:sp>
        <p:nvSpPr>
          <p:cNvPr id="3" name="Content Placeholder 2"/>
          <p:cNvSpPr>
            <a:spLocks noGrp="1"/>
          </p:cNvSpPr>
          <p:nvPr>
            <p:ph idx="1"/>
          </p:nvPr>
        </p:nvSpPr>
        <p:spPr>
          <a:xfrm>
            <a:off x="609600" y="1853248"/>
            <a:ext cx="7620000" cy="5004752"/>
          </a:xfrm>
        </p:spPr>
        <p:txBody>
          <a:bodyPr>
            <a:noAutofit/>
          </a:bodyPr>
          <a:lstStyle/>
          <a:p>
            <a:r>
              <a:rPr lang="en-US" sz="2500" dirty="0" smtClean="0"/>
              <a:t>Over night, a </a:t>
            </a:r>
            <a:r>
              <a:rPr lang="en-US" sz="2500" dirty="0"/>
              <a:t>group of animals </a:t>
            </a:r>
            <a:r>
              <a:rPr lang="en-US" sz="2500" dirty="0" smtClean="0"/>
              <a:t>got into </a:t>
            </a:r>
            <a:r>
              <a:rPr lang="en-US" sz="2500" dirty="0"/>
              <a:t>your food supply and infected 25% of your food supply. They have </a:t>
            </a:r>
            <a:r>
              <a:rPr lang="en-US" sz="2500" dirty="0" smtClean="0"/>
              <a:t>also INJURED the leader </a:t>
            </a:r>
            <a:r>
              <a:rPr lang="en-US" sz="2500" dirty="0"/>
              <a:t>of your group in </a:t>
            </a:r>
            <a:r>
              <a:rPr lang="en-US" sz="2500" dirty="0" smtClean="0"/>
              <a:t>an attempt </a:t>
            </a:r>
            <a:r>
              <a:rPr lang="en-US" sz="2500" dirty="0"/>
              <a:t>to get </a:t>
            </a:r>
            <a:r>
              <a:rPr lang="en-US" sz="2500" dirty="0" smtClean="0"/>
              <a:t>to the whole group</a:t>
            </a:r>
            <a:endParaRPr lang="en-US" sz="2500" dirty="0"/>
          </a:p>
          <a:p>
            <a:pPr marL="0" indent="0">
              <a:buNone/>
            </a:pPr>
            <a:endParaRPr lang="en-US" sz="2500" dirty="0"/>
          </a:p>
          <a:p>
            <a:r>
              <a:rPr lang="en-US" sz="2500" dirty="0"/>
              <a:t>What do you do now? Now reallocate your resources for one final time……..</a:t>
            </a:r>
          </a:p>
          <a:p>
            <a:r>
              <a:rPr lang="en-US" sz="2500" dirty="0"/>
              <a:t>Record how you decided </a:t>
            </a:r>
            <a:r>
              <a:rPr lang="en-US" sz="2500" dirty="0" smtClean="0"/>
              <a:t>on your </a:t>
            </a:r>
            <a:r>
              <a:rPr lang="en-US" sz="2500" dirty="0"/>
              <a:t>final allocation…….(who got what and why?)</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422" y="155724"/>
            <a:ext cx="1102716" cy="170084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184" y="147841"/>
            <a:ext cx="1657350" cy="1657350"/>
          </a:xfrm>
          <a:prstGeom prst="rect">
            <a:avLst/>
          </a:prstGeom>
        </p:spPr>
      </p:pic>
      <p:sp>
        <p:nvSpPr>
          <p:cNvPr id="8" name="Oval Callout 7"/>
          <p:cNvSpPr/>
          <p:nvPr/>
        </p:nvSpPr>
        <p:spPr>
          <a:xfrm>
            <a:off x="6653065" y="155724"/>
            <a:ext cx="1041071" cy="690282"/>
          </a:xfrm>
          <a:prstGeom prst="wedgeEllipseCallout">
            <a:avLst>
              <a:gd name="adj1" fmla="val -77535"/>
              <a:gd name="adj2" fmla="val 45732"/>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p>
          <a:p>
            <a:pPr algn="ctr"/>
            <a:r>
              <a:rPr lang="en-US" sz="1600" dirty="0" smtClean="0"/>
              <a:t>Oops</a:t>
            </a:r>
            <a:endParaRPr lang="en-US" sz="1600" dirty="0"/>
          </a:p>
          <a:p>
            <a:pPr algn="ctr"/>
            <a:endParaRPr lang="en-US" sz="1600" dirty="0"/>
          </a:p>
        </p:txBody>
      </p:sp>
    </p:spTree>
    <p:extLst>
      <p:ext uri="{BB962C8B-B14F-4D97-AF65-F5344CB8AC3E}">
        <p14:creationId xmlns:p14="http://schemas.microsoft.com/office/powerpoint/2010/main" val="79180890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9073"/>
            <a:ext cx="8458200" cy="1295400"/>
          </a:xfrm>
        </p:spPr>
        <p:txBody>
          <a:bodyPr/>
          <a:lstStyle/>
          <a:p>
            <a:r>
              <a:rPr lang="en-US" sz="5000" dirty="0"/>
              <a:t>What does this all mean?</a:t>
            </a:r>
          </a:p>
        </p:txBody>
      </p:sp>
      <p:sp>
        <p:nvSpPr>
          <p:cNvPr id="4" name="Text Placeholder 3"/>
          <p:cNvSpPr>
            <a:spLocks noGrp="1"/>
          </p:cNvSpPr>
          <p:nvPr>
            <p:ph type="body" idx="1"/>
          </p:nvPr>
        </p:nvSpPr>
        <p:spPr>
          <a:xfrm>
            <a:off x="317241" y="1424473"/>
            <a:ext cx="7391400" cy="5226558"/>
          </a:xfrm>
        </p:spPr>
        <p:txBody>
          <a:bodyPr>
            <a:noAutofit/>
          </a:bodyPr>
          <a:lstStyle/>
          <a:p>
            <a:pPr algn="ctr"/>
            <a:endParaRPr lang="en-US" sz="2600" dirty="0">
              <a:solidFill>
                <a:schemeClr val="bg2">
                  <a:lumMod val="75000"/>
                </a:schemeClr>
              </a:solidFill>
            </a:endParaRPr>
          </a:p>
          <a:p>
            <a:pPr>
              <a:buFont typeface="Arial" pitchFamily="34" charset="0"/>
              <a:buChar char="•"/>
            </a:pPr>
            <a:r>
              <a:rPr lang="en-US" sz="2600" dirty="0">
                <a:solidFill>
                  <a:schemeClr val="accent4">
                    <a:lumMod val="40000"/>
                    <a:lumOff val="60000"/>
                  </a:schemeClr>
                </a:solidFill>
              </a:rPr>
              <a:t>How did the scarcity of resources affect your decision making?</a:t>
            </a:r>
          </a:p>
          <a:p>
            <a:endParaRPr lang="en-US" sz="2600" dirty="0">
              <a:solidFill>
                <a:schemeClr val="accent4">
                  <a:lumMod val="40000"/>
                  <a:lumOff val="60000"/>
                </a:schemeClr>
              </a:solidFill>
            </a:endParaRPr>
          </a:p>
          <a:p>
            <a:pPr>
              <a:buFont typeface="Arial" pitchFamily="34" charset="0"/>
              <a:buChar char="•"/>
            </a:pPr>
            <a:r>
              <a:rPr lang="en-US" sz="2600" dirty="0">
                <a:solidFill>
                  <a:schemeClr val="accent4">
                    <a:lumMod val="40000"/>
                    <a:lumOff val="60000"/>
                  </a:schemeClr>
                </a:solidFill>
              </a:rPr>
              <a:t>What other examples can you think of where scarce resources are divided up?</a:t>
            </a:r>
          </a:p>
          <a:p>
            <a:endParaRPr lang="en-US" sz="2600" dirty="0">
              <a:solidFill>
                <a:schemeClr val="accent4">
                  <a:lumMod val="40000"/>
                  <a:lumOff val="60000"/>
                </a:schemeClr>
              </a:solidFill>
            </a:endParaRPr>
          </a:p>
          <a:p>
            <a:pPr>
              <a:buFont typeface="Arial" pitchFamily="34" charset="0"/>
              <a:buChar char="•"/>
            </a:pPr>
            <a:r>
              <a:rPr lang="en-US" sz="2600" dirty="0">
                <a:solidFill>
                  <a:schemeClr val="accent4">
                    <a:lumMod val="40000"/>
                    <a:lumOff val="60000"/>
                  </a:schemeClr>
                </a:solidFill>
              </a:rPr>
              <a:t>How did it make you feel if your group decided to give you less “food?”</a:t>
            </a:r>
          </a:p>
          <a:p>
            <a:pPr algn="ctr"/>
            <a:endParaRPr lang="en-US" sz="2600" dirty="0">
              <a:solidFill>
                <a:schemeClr val="accent4">
                  <a:lumMod val="40000"/>
                  <a:lumOff val="60000"/>
                </a:schemeClr>
              </a:solidFill>
            </a:endParaRPr>
          </a:p>
        </p:txBody>
      </p:sp>
    </p:spTree>
    <p:extLst>
      <p:ext uri="{BB962C8B-B14F-4D97-AF65-F5344CB8AC3E}">
        <p14:creationId xmlns:p14="http://schemas.microsoft.com/office/powerpoint/2010/main" val="384810468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133600"/>
            <a:ext cx="8468700" cy="1354217"/>
          </a:xfrm>
          <a:prstGeom prst="rect">
            <a:avLst/>
          </a:prstGeom>
        </p:spPr>
        <p:txBody>
          <a:bodyPr wrap="square">
            <a:spAutoFit/>
          </a:bodyPr>
          <a:lstStyle/>
          <a:p>
            <a:pPr algn="ctr"/>
            <a:r>
              <a:rPr lang="en-US" sz="5500" dirty="0" smtClean="0"/>
              <a:t>What is economics?</a:t>
            </a:r>
          </a:p>
          <a:p>
            <a:pPr algn="ctr"/>
            <a:r>
              <a:rPr lang="en-US" sz="2700" dirty="0" smtClean="0"/>
              <a:t>Lets create a classroom definition</a:t>
            </a:r>
            <a:endParaRPr lang="en-US" sz="2700" dirty="0"/>
          </a:p>
        </p:txBody>
      </p:sp>
      <p:sp>
        <p:nvSpPr>
          <p:cNvPr id="5" name="Rectangle 4"/>
          <p:cNvSpPr/>
          <p:nvPr/>
        </p:nvSpPr>
        <p:spPr>
          <a:xfrm>
            <a:off x="1524000" y="3487817"/>
            <a:ext cx="7467600" cy="369332"/>
          </a:xfrm>
          <a:prstGeom prst="rect">
            <a:avLst/>
          </a:prstGeom>
        </p:spPr>
        <p:txBody>
          <a:bodyPr wrap="square">
            <a:spAutoFit/>
          </a:bodyPr>
          <a:lstStyle/>
          <a:p>
            <a:r>
              <a:rPr lang="en-US" dirty="0">
                <a:hlinkClick r:id="rId2"/>
              </a:rPr>
              <a:t>https://www.youtube.com/watch?v=nWPrMmv1Tis</a:t>
            </a:r>
            <a:endParaRPr lang="en-US" dirty="0"/>
          </a:p>
        </p:txBody>
      </p:sp>
    </p:spTree>
    <p:extLst>
      <p:ext uri="{BB962C8B-B14F-4D97-AF65-F5344CB8AC3E}">
        <p14:creationId xmlns:p14="http://schemas.microsoft.com/office/powerpoint/2010/main" val="170300537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305800" cy="1371600"/>
          </a:xfrm>
        </p:spPr>
        <p:txBody>
          <a:bodyPr>
            <a:normAutofit fontScale="90000"/>
          </a:bodyPr>
          <a:lstStyle/>
          <a:p>
            <a:r>
              <a:rPr lang="en-US" dirty="0" smtClean="0"/>
              <a:t>Making Economic Decisions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057400"/>
            <a:ext cx="6096000" cy="4572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17" y="228600"/>
            <a:ext cx="7055380" cy="1400530"/>
          </a:xfrm>
        </p:spPr>
        <p:txBody>
          <a:bodyPr/>
          <a:lstStyle/>
          <a:p>
            <a:r>
              <a:rPr lang="en-US" dirty="0" smtClean="0"/>
              <a:t>Three Basic Questions</a:t>
            </a:r>
            <a:endParaRPr lang="en-US" dirty="0"/>
          </a:p>
        </p:txBody>
      </p:sp>
      <p:sp>
        <p:nvSpPr>
          <p:cNvPr id="3" name="Content Placeholder 2"/>
          <p:cNvSpPr>
            <a:spLocks noGrp="1"/>
          </p:cNvSpPr>
          <p:nvPr>
            <p:ph idx="1"/>
          </p:nvPr>
        </p:nvSpPr>
        <p:spPr>
          <a:xfrm>
            <a:off x="454427" y="1615134"/>
            <a:ext cx="6711654" cy="4195481"/>
          </a:xfrm>
        </p:spPr>
        <p:txBody>
          <a:bodyPr>
            <a:normAutofit fontScale="85000" lnSpcReduction="10000"/>
          </a:bodyPr>
          <a:lstStyle/>
          <a:p>
            <a:r>
              <a:rPr lang="en-US" sz="4000" dirty="0" smtClean="0"/>
              <a:t>An economy needs to answer three basic questions because of scarcity:</a:t>
            </a:r>
          </a:p>
          <a:p>
            <a:pPr>
              <a:buNone/>
            </a:pPr>
            <a:endParaRPr lang="en-US" sz="4000" dirty="0" smtClean="0"/>
          </a:p>
          <a:p>
            <a:pPr marL="870966" lvl="1" indent="-514350">
              <a:buFont typeface="+mj-lt"/>
              <a:buAutoNum type="arabicPeriod"/>
            </a:pPr>
            <a:r>
              <a:rPr lang="en-US" sz="4000" b="1" i="1" u="sng" dirty="0" smtClean="0">
                <a:solidFill>
                  <a:srgbClr val="FFFF00"/>
                </a:solidFill>
              </a:rPr>
              <a:t>How</a:t>
            </a:r>
            <a:r>
              <a:rPr lang="en-US" sz="4000" dirty="0" smtClean="0">
                <a:solidFill>
                  <a:srgbClr val="FFFF00"/>
                </a:solidFill>
              </a:rPr>
              <a:t> </a:t>
            </a:r>
            <a:r>
              <a:rPr lang="en-US" sz="4000" dirty="0" smtClean="0"/>
              <a:t>to produce</a:t>
            </a:r>
          </a:p>
          <a:p>
            <a:pPr marL="870966" lvl="1" indent="-514350">
              <a:buFont typeface="+mj-lt"/>
              <a:buAutoNum type="arabicPeriod"/>
            </a:pPr>
            <a:r>
              <a:rPr lang="en-US" sz="4000" b="1" i="1" u="sng" dirty="0" smtClean="0">
                <a:solidFill>
                  <a:srgbClr val="FFFF00"/>
                </a:solidFill>
              </a:rPr>
              <a:t>What</a:t>
            </a:r>
            <a:r>
              <a:rPr lang="en-US" sz="4000" dirty="0" smtClean="0">
                <a:solidFill>
                  <a:srgbClr val="FFFF00"/>
                </a:solidFill>
              </a:rPr>
              <a:t> </a:t>
            </a:r>
            <a:r>
              <a:rPr lang="en-US" sz="4000" dirty="0" smtClean="0"/>
              <a:t>to produce</a:t>
            </a:r>
          </a:p>
          <a:p>
            <a:pPr marL="870966" lvl="1" indent="-514350">
              <a:buFont typeface="+mj-lt"/>
              <a:buAutoNum type="arabicPeriod"/>
            </a:pPr>
            <a:r>
              <a:rPr lang="en-US" sz="4000" b="1" i="1" u="sng" dirty="0" smtClean="0">
                <a:solidFill>
                  <a:srgbClr val="FFFF00"/>
                </a:solidFill>
              </a:rPr>
              <a:t>For</a:t>
            </a:r>
            <a:r>
              <a:rPr lang="en-US" sz="4000" b="1" u="sng" dirty="0" smtClean="0"/>
              <a:t> </a:t>
            </a:r>
            <a:r>
              <a:rPr lang="en-US" sz="4000" b="1" i="1" u="sng" dirty="0" smtClean="0">
                <a:solidFill>
                  <a:srgbClr val="FFFF00"/>
                </a:solidFill>
              </a:rPr>
              <a:t>Whom</a:t>
            </a:r>
            <a:r>
              <a:rPr lang="en-US" sz="4000" b="1" u="sng" dirty="0" smtClean="0"/>
              <a:t> </a:t>
            </a:r>
            <a:r>
              <a:rPr lang="en-US" sz="4000" dirty="0" smtClean="0"/>
              <a:t>to produce</a:t>
            </a:r>
            <a:endParaRPr lang="en-US" sz="4000" dirty="0"/>
          </a:p>
        </p:txBody>
      </p:sp>
      <p:pic>
        <p:nvPicPr>
          <p:cNvPr id="87042" name="Picture 2" descr="http://t1.gstatic.com/images?q=tbn:ANd9GcT9ii6fucs3wRApmeFuxNvlqCxLLxtKWmi--QE_plQSCLeBU4oQ:www.laurelwreathsreflections.com/wordpress/wp-content/uploads/2012/08/question-mark.jpg"/>
          <p:cNvPicPr>
            <a:picLocks noChangeAspect="1" noChangeArrowheads="1"/>
          </p:cNvPicPr>
          <p:nvPr/>
        </p:nvPicPr>
        <p:blipFill>
          <a:blip r:embed="rId2" cstate="print"/>
          <a:srcRect/>
          <a:stretch>
            <a:fillRect/>
          </a:stretch>
        </p:blipFill>
        <p:spPr bwMode="auto">
          <a:xfrm>
            <a:off x="6629400" y="2819400"/>
            <a:ext cx="2190377" cy="3438526"/>
          </a:xfrm>
          <a:prstGeom prst="rect">
            <a:avLst/>
          </a:prstGeom>
          <a:noFill/>
          <a:effectLst>
            <a:innerShdw blurRad="114300">
              <a:prstClr val="black"/>
            </a:inn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Trade-offs</a:t>
            </a:r>
            <a:endParaRPr lang="en-US" dirty="0"/>
          </a:p>
        </p:txBody>
      </p:sp>
      <p:sp>
        <p:nvSpPr>
          <p:cNvPr id="3" name="Content Placeholder 2"/>
          <p:cNvSpPr>
            <a:spLocks noGrp="1"/>
          </p:cNvSpPr>
          <p:nvPr>
            <p:ph idx="1"/>
          </p:nvPr>
        </p:nvSpPr>
        <p:spPr>
          <a:xfrm>
            <a:off x="304800" y="1371600"/>
            <a:ext cx="8382000" cy="5334000"/>
          </a:xfrm>
        </p:spPr>
        <p:txBody>
          <a:bodyPr>
            <a:normAutofit lnSpcReduction="10000"/>
          </a:bodyPr>
          <a:lstStyle/>
          <a:p>
            <a:r>
              <a:rPr lang="en-US" sz="3200" dirty="0" smtClean="0"/>
              <a:t>The alternative you face if you decide to do one thing rather than another. </a:t>
            </a:r>
          </a:p>
          <a:p>
            <a:pPr lvl="1"/>
            <a:r>
              <a:rPr lang="en-US" sz="3200" b="1" i="1" u="sng" dirty="0" smtClean="0">
                <a:solidFill>
                  <a:srgbClr val="FFFF00"/>
                </a:solidFill>
              </a:rPr>
              <a:t>Scarcity</a:t>
            </a:r>
            <a:r>
              <a:rPr lang="en-US" sz="3200" dirty="0" smtClean="0">
                <a:solidFill>
                  <a:srgbClr val="FFFF00"/>
                </a:solidFill>
              </a:rPr>
              <a:t> </a:t>
            </a:r>
            <a:r>
              <a:rPr lang="en-US" sz="3200" dirty="0" smtClean="0"/>
              <a:t>forces us to make </a:t>
            </a:r>
            <a:r>
              <a:rPr lang="en-US" sz="3200" dirty="0" smtClean="0"/>
              <a:t>choices</a:t>
            </a:r>
            <a:endParaRPr lang="en-US" sz="3200" dirty="0" smtClean="0"/>
          </a:p>
          <a:p>
            <a:r>
              <a:rPr lang="en-US" sz="3200" dirty="0" smtClean="0"/>
              <a:t>When you face trade-offs, there is always an </a:t>
            </a:r>
            <a:r>
              <a:rPr lang="en-US" sz="3200" b="1" i="1" u="sng" dirty="0" smtClean="0">
                <a:solidFill>
                  <a:srgbClr val="FFFF00"/>
                </a:solidFill>
              </a:rPr>
              <a:t>opportunity cost</a:t>
            </a:r>
          </a:p>
          <a:p>
            <a:pPr lvl="1"/>
            <a:r>
              <a:rPr lang="en-US" sz="3200" dirty="0" smtClean="0"/>
              <a:t>Definition = </a:t>
            </a:r>
            <a:r>
              <a:rPr lang="en-US" sz="3200" b="1" i="1" u="sng" dirty="0" smtClean="0">
                <a:solidFill>
                  <a:srgbClr val="FFFF00"/>
                </a:solidFill>
              </a:rPr>
              <a:t>Highest valued </a:t>
            </a:r>
            <a:r>
              <a:rPr lang="en-US" sz="3200" b="1" i="1" u="sng" dirty="0" smtClean="0">
                <a:solidFill>
                  <a:srgbClr val="FFFF00"/>
                </a:solidFill>
              </a:rPr>
              <a:t>alternative</a:t>
            </a:r>
          </a:p>
          <a:p>
            <a:pPr lvl="1"/>
            <a:r>
              <a:rPr lang="en-US" sz="3200" i="1" dirty="0" smtClean="0"/>
              <a:t>What </a:t>
            </a:r>
            <a:r>
              <a:rPr lang="en-US" sz="3200" i="1" dirty="0" smtClean="0"/>
              <a:t>is the opportunity cost of playing 2 hours of video games, or watching content from the internet after dinner tonight? </a:t>
            </a:r>
            <a:endParaRPr lang="en-US" sz="3200" i="1" dirty="0" smtClean="0"/>
          </a:p>
          <a:p>
            <a:pPr lvl="1"/>
            <a:endParaRPr lang="en-US" sz="3200" b="1" i="1" u="sng" dirty="0" smtClean="0">
              <a:solidFill>
                <a:srgbClr val="FFFF00"/>
              </a:solidFill>
            </a:endParaRPr>
          </a:p>
          <a:p>
            <a:pPr lvl="1"/>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055380" cy="1400530"/>
          </a:xfrm>
        </p:spPr>
        <p:txBody>
          <a:bodyPr/>
          <a:lstStyle/>
          <a:p>
            <a:r>
              <a:rPr lang="en-US" dirty="0" smtClean="0"/>
              <a:t>Other Costs</a:t>
            </a:r>
            <a:endParaRPr lang="en-US" dirty="0"/>
          </a:p>
        </p:txBody>
      </p:sp>
      <p:sp>
        <p:nvSpPr>
          <p:cNvPr id="3" name="Content Placeholder 2"/>
          <p:cNvSpPr>
            <a:spLocks noGrp="1"/>
          </p:cNvSpPr>
          <p:nvPr>
            <p:ph idx="1"/>
          </p:nvPr>
        </p:nvSpPr>
        <p:spPr>
          <a:xfrm>
            <a:off x="484710" y="1142473"/>
            <a:ext cx="8382000" cy="4389120"/>
          </a:xfrm>
        </p:spPr>
        <p:txBody>
          <a:bodyPr>
            <a:noAutofit/>
          </a:bodyPr>
          <a:lstStyle/>
          <a:p>
            <a:pPr lvl="1"/>
            <a:r>
              <a:rPr lang="en-US" sz="3200" dirty="0" smtClean="0"/>
              <a:t>Fixed = </a:t>
            </a:r>
            <a:r>
              <a:rPr lang="en-US" sz="3200" b="1" i="1" u="sng" dirty="0" smtClean="0">
                <a:solidFill>
                  <a:srgbClr val="FFFF00"/>
                </a:solidFill>
              </a:rPr>
              <a:t>are always the same</a:t>
            </a:r>
            <a:endParaRPr lang="en-US" sz="3200" i="1" dirty="0" smtClean="0">
              <a:solidFill>
                <a:srgbClr val="FFFF00"/>
              </a:solidFill>
            </a:endParaRPr>
          </a:p>
          <a:p>
            <a:pPr lvl="1"/>
            <a:r>
              <a:rPr lang="en-US" sz="3200" dirty="0" smtClean="0"/>
              <a:t>Variable = </a:t>
            </a:r>
            <a:r>
              <a:rPr lang="en-US" sz="3200" b="1" i="1" u="sng" dirty="0" smtClean="0">
                <a:solidFill>
                  <a:srgbClr val="FFFF00"/>
                </a:solidFill>
              </a:rPr>
              <a:t>change with the # of products</a:t>
            </a:r>
            <a:endParaRPr lang="en-US" sz="3200" i="1" dirty="0" smtClean="0">
              <a:solidFill>
                <a:srgbClr val="FFFF00"/>
              </a:solidFill>
            </a:endParaRPr>
          </a:p>
          <a:p>
            <a:pPr lvl="1"/>
            <a:r>
              <a:rPr lang="en-US" sz="3200" dirty="0" smtClean="0"/>
              <a:t>Total = </a:t>
            </a:r>
            <a:r>
              <a:rPr lang="en-US" sz="3200" b="1" i="1" u="sng" dirty="0" smtClean="0">
                <a:solidFill>
                  <a:srgbClr val="FFFF00"/>
                </a:solidFill>
              </a:rPr>
              <a:t>Fixed + Variable</a:t>
            </a:r>
            <a:endParaRPr lang="en-US" sz="3200" i="1" dirty="0" smtClean="0">
              <a:solidFill>
                <a:srgbClr val="FFFF00"/>
              </a:solidFill>
            </a:endParaRPr>
          </a:p>
          <a:p>
            <a:pPr lvl="1"/>
            <a:endParaRPr lang="en-US" sz="3200" dirty="0" smtClean="0"/>
          </a:p>
          <a:p>
            <a:pPr lvl="1"/>
            <a:r>
              <a:rPr lang="en-US" sz="3200" dirty="0" smtClean="0"/>
              <a:t>Marginal cost= </a:t>
            </a:r>
            <a:r>
              <a:rPr lang="en-US" sz="3200" b="1" i="1" u="sng" dirty="0" smtClean="0">
                <a:solidFill>
                  <a:srgbClr val="FFFF00"/>
                </a:solidFill>
              </a:rPr>
              <a:t>extra cost of each additional unit.</a:t>
            </a:r>
            <a:endParaRPr lang="en-US" sz="3200" i="1" dirty="0" smtClean="0">
              <a:solidFill>
                <a:srgbClr val="FFFF00"/>
              </a:solidFill>
            </a:endParaRPr>
          </a:p>
          <a:p>
            <a:pPr lvl="1"/>
            <a:r>
              <a:rPr lang="en-US" sz="3200" dirty="0" smtClean="0"/>
              <a:t>Marginal benefit= </a:t>
            </a:r>
            <a:r>
              <a:rPr lang="en-US" sz="3200" b="1" i="1" u="sng" dirty="0" smtClean="0">
                <a:solidFill>
                  <a:srgbClr val="FFFF00"/>
                </a:solidFill>
              </a:rPr>
              <a:t>extra benefit of an action or decision. </a:t>
            </a:r>
          </a:p>
          <a:p>
            <a:pPr lvl="2"/>
            <a:r>
              <a:rPr lang="en-US" sz="2900" dirty="0" smtClean="0"/>
              <a:t>Additional value </a:t>
            </a:r>
            <a:endParaRPr lang="en-US" sz="29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38" y="325794"/>
            <a:ext cx="7055380" cy="1400530"/>
          </a:xfrm>
        </p:spPr>
        <p:txBody>
          <a:bodyPr>
            <a:normAutofit fontScale="90000"/>
          </a:bodyPr>
          <a:lstStyle/>
          <a:p>
            <a:r>
              <a:rPr lang="en-US" dirty="0" smtClean="0"/>
              <a:t>Making Economic Decisions: </a:t>
            </a:r>
            <a:br>
              <a:rPr lang="en-US" dirty="0" smtClean="0"/>
            </a:br>
            <a:r>
              <a:rPr lang="en-US" dirty="0" smtClean="0"/>
              <a:t>Cost-Benefit Analysis</a:t>
            </a:r>
            <a:endParaRPr lang="en-US" dirty="0"/>
          </a:p>
        </p:txBody>
      </p:sp>
      <p:sp>
        <p:nvSpPr>
          <p:cNvPr id="3" name="Content Placeholder 2"/>
          <p:cNvSpPr>
            <a:spLocks noGrp="1"/>
          </p:cNvSpPr>
          <p:nvPr>
            <p:ph idx="1"/>
          </p:nvPr>
        </p:nvSpPr>
        <p:spPr>
          <a:xfrm>
            <a:off x="381000" y="1726324"/>
            <a:ext cx="7933363" cy="3962400"/>
          </a:xfrm>
        </p:spPr>
        <p:txBody>
          <a:bodyPr>
            <a:noAutofit/>
          </a:bodyPr>
          <a:lstStyle/>
          <a:p>
            <a:r>
              <a:rPr lang="en-US" sz="2500" dirty="0" smtClean="0"/>
              <a:t>Comparing </a:t>
            </a:r>
            <a:r>
              <a:rPr lang="en-US" sz="2500" b="1" i="1" u="sng" dirty="0" smtClean="0">
                <a:solidFill>
                  <a:srgbClr val="FFFF00"/>
                </a:solidFill>
              </a:rPr>
              <a:t>marginal cost </a:t>
            </a:r>
            <a:r>
              <a:rPr lang="en-US" sz="2500" dirty="0" smtClean="0"/>
              <a:t>and </a:t>
            </a:r>
            <a:r>
              <a:rPr lang="en-US" sz="2500" b="1" i="1" u="sng" dirty="0" smtClean="0">
                <a:solidFill>
                  <a:srgbClr val="FFFF00"/>
                </a:solidFill>
              </a:rPr>
              <a:t>marginal benefit. </a:t>
            </a:r>
          </a:p>
          <a:p>
            <a:endParaRPr lang="en-US" sz="2500" b="1" u="sng" dirty="0" smtClean="0"/>
          </a:p>
          <a:p>
            <a:r>
              <a:rPr lang="en-US" sz="2500" dirty="0" smtClean="0"/>
              <a:t>If we decide rationally, we should choose actions where the benefits are </a:t>
            </a:r>
            <a:r>
              <a:rPr lang="en-US" sz="2500" b="1" i="1" u="sng" dirty="0" smtClean="0">
                <a:solidFill>
                  <a:srgbClr val="FFFF00"/>
                </a:solidFill>
              </a:rPr>
              <a:t>greater</a:t>
            </a:r>
            <a:r>
              <a:rPr lang="en-US" sz="2500" dirty="0" smtClean="0">
                <a:solidFill>
                  <a:srgbClr val="FFFF00"/>
                </a:solidFill>
              </a:rPr>
              <a:t> </a:t>
            </a:r>
            <a:r>
              <a:rPr lang="en-US" sz="2500" dirty="0" smtClean="0"/>
              <a:t>than the costs. </a:t>
            </a:r>
          </a:p>
          <a:p>
            <a:endParaRPr lang="en-US" sz="2500" dirty="0" smtClean="0"/>
          </a:p>
          <a:p>
            <a:r>
              <a:rPr lang="en-US" sz="2500" b="1" dirty="0" smtClean="0">
                <a:solidFill>
                  <a:srgbClr val="FFFF00"/>
                </a:solidFill>
              </a:rPr>
              <a:t>Examples of when we make poor cost-benefit decisions?</a:t>
            </a:r>
            <a:endParaRPr lang="en-US" sz="2500" b="1"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8372" y="228600"/>
            <a:ext cx="7848600" cy="2124456"/>
          </a:xfrm>
        </p:spPr>
        <p:txBody>
          <a:bodyPr>
            <a:noAutofit/>
          </a:bodyPr>
          <a:lstStyle/>
          <a:p>
            <a:pPr algn="ctr"/>
            <a:r>
              <a:rPr lang="en-US" sz="6000" dirty="0" smtClean="0"/>
              <a:t>Packing for the trip of a lifetime!</a:t>
            </a:r>
            <a:endParaRPr lang="en-US" sz="6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495605"/>
            <a:ext cx="3084271" cy="2053844"/>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416" y="2495605"/>
            <a:ext cx="3022831" cy="2185884"/>
          </a:xfrm>
          <a:prstGeom prst="rect">
            <a:avLst/>
          </a:prstGeom>
          <a:effectLst>
            <a:innerShdw blurRad="114300">
              <a:prstClr val="black"/>
            </a:inn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573" y="3447951"/>
            <a:ext cx="2461141" cy="3402166"/>
          </a:xfrm>
          <a:prstGeom prst="rect">
            <a:avLst/>
          </a:prstGeom>
          <a:effectLst>
            <a:innerShdw blurRad="63500" dist="50800" dir="16200000">
              <a:prstClr val="black">
                <a:alpha val="50000"/>
              </a:prstClr>
            </a:inn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78578"/>
            <a:ext cx="7055380" cy="1400530"/>
          </a:xfrm>
        </p:spPr>
        <p:txBody>
          <a:bodyPr/>
          <a:lstStyle/>
          <a:p>
            <a:r>
              <a:rPr lang="en-US" sz="4800" dirty="0" smtClean="0"/>
              <a:t>Where are we going?</a:t>
            </a:r>
            <a:endParaRPr lang="en-US" sz="4800" dirty="0"/>
          </a:p>
        </p:txBody>
      </p:sp>
      <p:sp>
        <p:nvSpPr>
          <p:cNvPr id="3" name="Content Placeholder 2"/>
          <p:cNvSpPr>
            <a:spLocks noGrp="1"/>
          </p:cNvSpPr>
          <p:nvPr>
            <p:ph idx="1"/>
          </p:nvPr>
        </p:nvSpPr>
        <p:spPr>
          <a:xfrm>
            <a:off x="457200" y="1935480"/>
            <a:ext cx="5638800" cy="4389120"/>
          </a:xfrm>
        </p:spPr>
        <p:txBody>
          <a:bodyPr/>
          <a:lstStyle/>
          <a:p>
            <a:endParaRPr lang="en-US" dirty="0" smtClean="0"/>
          </a:p>
          <a:p>
            <a:r>
              <a:rPr lang="en-US" sz="3600" dirty="0" smtClean="0"/>
              <a:t>You decide!</a:t>
            </a:r>
          </a:p>
          <a:p>
            <a:endParaRPr lang="en-US" sz="3600" dirty="0" smtClean="0"/>
          </a:p>
          <a:p>
            <a:r>
              <a:rPr lang="en-US" sz="3600" dirty="0" smtClean="0"/>
              <a:t>You will be packing according to destination.</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9441" y="1595027"/>
            <a:ext cx="2435422" cy="1826567"/>
          </a:xfrm>
          <a:prstGeom prst="rect">
            <a:avLst/>
          </a:prstGeom>
          <a:effectLst>
            <a:outerShdw blurRad="50800" dist="38100" dir="8100000" algn="tr" rotWithShape="0">
              <a:prstClr val="black">
                <a:alpha val="40000"/>
              </a:prst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160" y="5076224"/>
            <a:ext cx="2508958" cy="1668065"/>
          </a:xfrm>
          <a:prstGeom prst="rect">
            <a:avLst/>
          </a:prstGeom>
          <a:effectLst>
            <a:outerShdw blurRad="50800" dist="38100" dir="8100000" algn="tr"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0579" y="12601"/>
            <a:ext cx="2434284" cy="1619662"/>
          </a:xfrm>
          <a:prstGeom prst="rect">
            <a:avLst/>
          </a:prstGeom>
          <a:effectLst>
            <a:outerShdw blurRad="50800" dist="38100" dir="8100000" algn="tr" rotWithShape="0">
              <a:prstClr val="black">
                <a:alpha val="40000"/>
              </a:prst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673" y="3421594"/>
            <a:ext cx="2479677" cy="1654630"/>
          </a:xfrm>
          <a:prstGeom prst="rect">
            <a:avLst/>
          </a:prstGeom>
          <a:effectLst>
            <a:outerShdw blurRad="50800" dist="38100" dir="8100000" algn="tr" rotWithShape="0">
              <a:prstClr val="black">
                <a:alpha val="40000"/>
              </a:prst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7626" y="1078842"/>
            <a:ext cx="680170" cy="856637"/>
          </a:xfrm>
          <a:prstGeom prst="rect">
            <a:avLst/>
          </a:prstGeom>
          <a:effectLst>
            <a:outerShdw blurRad="76200" dir="13500000" sy="23000" kx="1200000" algn="br" rotWithShape="0">
              <a:prstClr val="black">
                <a:alpha val="2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your suitcase</a:t>
            </a:r>
            <a:endParaRPr lang="en-US" dirty="0"/>
          </a:p>
        </p:txBody>
      </p:sp>
      <p:sp>
        <p:nvSpPr>
          <p:cNvPr id="3" name="Content Placeholder 2"/>
          <p:cNvSpPr>
            <a:spLocks noGrp="1"/>
          </p:cNvSpPr>
          <p:nvPr>
            <p:ph idx="1"/>
          </p:nvPr>
        </p:nvSpPr>
        <p:spPr>
          <a:xfrm>
            <a:off x="304800" y="1676400"/>
            <a:ext cx="6711654" cy="4195481"/>
          </a:xfrm>
        </p:spPr>
        <p:txBody>
          <a:bodyPr>
            <a:normAutofit/>
          </a:bodyPr>
          <a:lstStyle/>
          <a:p>
            <a:r>
              <a:rPr lang="en-US" sz="3200" dirty="0" smtClean="0"/>
              <a:t>Since we are travelling by plane, the TSA will only allow us to travel with 10 items, not including hygiene products</a:t>
            </a:r>
          </a:p>
          <a:p>
            <a:endParaRPr lang="en-US" sz="3200" dirty="0" smtClean="0"/>
          </a:p>
          <a:p>
            <a:r>
              <a:rPr lang="en-US" sz="3200" dirty="0" smtClean="0"/>
              <a:t>What are you packing?</a:t>
            </a:r>
          </a:p>
          <a:p>
            <a:r>
              <a:rPr lang="en-US" sz="3200" dirty="0" smtClean="0"/>
              <a:t>Pick 10 items </a:t>
            </a:r>
            <a:endParaRPr lang="en-US" sz="3200" dirty="0"/>
          </a:p>
        </p:txBody>
      </p:sp>
      <p:pic>
        <p:nvPicPr>
          <p:cNvPr id="79874" name="Picture 2" descr="http://t0.gstatic.com/images?q=tbn:ANd9GcTl_ADerVJA-k0UTGkoA04WBiTQ_Z7WGf-6HcUn5lcfvge-5pqd:images5.fanpop.com/image/photos/31300000/Suitcase-travel-31302401-360-273.jpg"/>
          <p:cNvPicPr>
            <a:picLocks noChangeAspect="1" noChangeArrowheads="1"/>
          </p:cNvPicPr>
          <p:nvPr/>
        </p:nvPicPr>
        <p:blipFill>
          <a:blip r:embed="rId2" cstate="print"/>
          <a:srcRect/>
          <a:stretch>
            <a:fillRect/>
          </a:stretch>
        </p:blipFill>
        <p:spPr bwMode="auto">
          <a:xfrm>
            <a:off x="5715000" y="4114800"/>
            <a:ext cx="3429000" cy="2591686"/>
          </a:xfrm>
          <a:prstGeom prst="rect">
            <a:avLst/>
          </a:prstGeom>
          <a:noFill/>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7772400" cy="1362456"/>
          </a:xfrm>
        </p:spPr>
        <p:txBody>
          <a:bodyPr/>
          <a:lstStyle/>
          <a:p>
            <a:pPr algn="ctr"/>
            <a:r>
              <a:rPr lang="en-US" sz="6600" b="1" dirty="0" smtClean="0"/>
              <a:t>Oh no! </a:t>
            </a:r>
            <a:endParaRPr lang="en-US" sz="6600" b="1" dirty="0"/>
          </a:p>
        </p:txBody>
      </p:sp>
      <p:pic>
        <p:nvPicPr>
          <p:cNvPr id="4" name="Picture 3" descr="C:\Users\Owner\AppData\Local\Microsoft\Windows\Temporary Internet Files\Content.IE5\QGB4RLVB\MC900434391[1].wm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209800"/>
            <a:ext cx="4419600" cy="3657600"/>
          </a:xfrm>
          <a:prstGeom prst="rect">
            <a:avLst/>
          </a:prstGeom>
          <a:noFill/>
          <a:ln>
            <a:no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TSA has stopped you in Security!</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TSA has changed regulations and you can now only take 5 items in your suitcase. </a:t>
            </a:r>
          </a:p>
          <a:p>
            <a:endParaRPr lang="en-US" sz="3200" dirty="0" smtClean="0"/>
          </a:p>
          <a:p>
            <a:r>
              <a:rPr lang="en-US" sz="3200" dirty="0" smtClean="0"/>
              <a:t>What are you leaving and what are you keeping?</a:t>
            </a:r>
          </a:p>
          <a:p>
            <a:pPr lvl="1"/>
            <a:r>
              <a:rPr lang="en-US" sz="3200" dirty="0" smtClean="0"/>
              <a:t>Make sure to think about the cost of leaving it behind vs. benefit of taking it.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5683"/>
            <a:ext cx="8229600" cy="114300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Economics?</a:t>
            </a:r>
            <a:endParaRPr lang="en-US" dirty="0"/>
          </a:p>
        </p:txBody>
      </p:sp>
      <p:sp>
        <p:nvSpPr>
          <p:cNvPr id="3" name="Content Placeholder 2"/>
          <p:cNvSpPr txBox="1">
            <a:spLocks/>
          </p:cNvSpPr>
          <p:nvPr/>
        </p:nvSpPr>
        <p:spPr>
          <a:xfrm>
            <a:off x="152400" y="1371600"/>
            <a:ext cx="7924800" cy="3886200"/>
          </a:xfrm>
          <a:prstGeom prst="rect">
            <a:avLst/>
          </a:prstGeom>
        </p:spPr>
        <p:txBody>
          <a:bodyPr>
            <a:normAutofit lnSpcReduction="1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457200" indent="-457200"/>
            <a:r>
              <a:rPr lang="en-US" sz="3600" dirty="0" smtClean="0"/>
              <a:t>Textbook defines it as </a:t>
            </a:r>
            <a:r>
              <a:rPr lang="en-US" sz="3600" b="1" i="1" dirty="0" smtClean="0">
                <a:solidFill>
                  <a:srgbClr val="FFFF00"/>
                </a:solidFill>
              </a:rPr>
              <a:t>“</a:t>
            </a:r>
            <a:r>
              <a:rPr lang="en-US" sz="3600" b="1" i="1" u="sng" dirty="0" smtClean="0">
                <a:solidFill>
                  <a:srgbClr val="FFFF00"/>
                </a:solidFill>
              </a:rPr>
              <a:t>the study of how we make decisions in a world where resources are limited.”</a:t>
            </a:r>
          </a:p>
          <a:p>
            <a:pPr marL="731520" lvl="1" indent="-457200"/>
            <a:r>
              <a:rPr lang="en-US" sz="3600" dirty="0" smtClean="0"/>
              <a:t>*the production, distribution, and consumption of goods and services</a:t>
            </a:r>
            <a:endParaRPr lang="en-US" sz="3600" dirty="0"/>
          </a:p>
        </p:txBody>
      </p:sp>
      <p:pic>
        <p:nvPicPr>
          <p:cNvPr id="4" name="Picture 2" descr="http://t0.gstatic.com/images?q=tbn:ANd9GcQb81T_KlHjUIT4Vk-52WNDhiYR2e_db5usnok9kJlfBOy81_WQ7Q:www.2012predictions.net/images/politics%2520economics.jpg"/>
          <p:cNvPicPr>
            <a:picLocks noChangeAspect="1" noChangeArrowheads="1"/>
          </p:cNvPicPr>
          <p:nvPr/>
        </p:nvPicPr>
        <p:blipFill>
          <a:blip r:embed="rId2" cstate="print"/>
          <a:srcRect/>
          <a:stretch>
            <a:fillRect/>
          </a:stretch>
        </p:blipFill>
        <p:spPr bwMode="auto">
          <a:xfrm>
            <a:off x="4800600" y="4724400"/>
            <a:ext cx="3970421" cy="1885951"/>
          </a:xfrm>
          <a:prstGeom prst="rect">
            <a:avLst/>
          </a:prstGeom>
          <a:noFill/>
        </p:spPr>
      </p:pic>
    </p:spTree>
    <p:extLst>
      <p:ext uri="{BB962C8B-B14F-4D97-AF65-F5344CB8AC3E}">
        <p14:creationId xmlns:p14="http://schemas.microsoft.com/office/powerpoint/2010/main" val="8719643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Questions</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How did you decide what to leave?</a:t>
            </a:r>
          </a:p>
          <a:p>
            <a:endParaRPr lang="en-US" sz="3200" dirty="0" smtClean="0"/>
          </a:p>
          <a:p>
            <a:r>
              <a:rPr lang="en-US" sz="3200" dirty="0" smtClean="0"/>
              <a:t>What is the opportunity cost of your last item you decided to keep?</a:t>
            </a:r>
          </a:p>
          <a:p>
            <a:endParaRPr lang="en-US" sz="3200" dirty="0" smtClean="0"/>
          </a:p>
          <a:p>
            <a:r>
              <a:rPr lang="en-US" sz="3200" dirty="0" smtClean="0"/>
              <a:t>How did you use cost benefit analysis?</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dirty="0" smtClean="0"/>
              <a:t>Wednesday, April 12</a:t>
            </a:r>
            <a:r>
              <a:rPr lang="en-US" sz="4600" baseline="30000" dirty="0" smtClean="0"/>
              <a:t>th</a:t>
            </a:r>
            <a:r>
              <a:rPr lang="en-US" sz="4600" dirty="0" smtClean="0"/>
              <a:t> </a:t>
            </a:r>
            <a:endParaRPr lang="en-US" sz="4600" dirty="0"/>
          </a:p>
        </p:txBody>
      </p:sp>
      <p:sp>
        <p:nvSpPr>
          <p:cNvPr id="3" name="Content Placeholder 2"/>
          <p:cNvSpPr>
            <a:spLocks noGrp="1"/>
          </p:cNvSpPr>
          <p:nvPr>
            <p:ph idx="1"/>
          </p:nvPr>
        </p:nvSpPr>
        <p:spPr>
          <a:xfrm>
            <a:off x="228600" y="1150089"/>
            <a:ext cx="8278290" cy="5486400"/>
          </a:xfrm>
        </p:spPr>
        <p:txBody>
          <a:bodyPr>
            <a:normAutofit/>
          </a:bodyPr>
          <a:lstStyle/>
          <a:p>
            <a:endParaRPr lang="en-US" dirty="0" smtClean="0"/>
          </a:p>
          <a:p>
            <a:r>
              <a:rPr lang="en-US" u="sng" dirty="0" smtClean="0"/>
              <a:t>Take out green online EOC packet, there is a check today!</a:t>
            </a:r>
          </a:p>
          <a:p>
            <a:endParaRPr lang="en-US" dirty="0" smtClean="0"/>
          </a:p>
          <a:p>
            <a:r>
              <a:rPr lang="en-US" dirty="0" smtClean="0"/>
              <a:t>Review these questions from yesterday with a shoulder partner:</a:t>
            </a:r>
          </a:p>
          <a:p>
            <a:pPr marL="400056" lvl="1" indent="0">
              <a:buNone/>
            </a:pPr>
            <a:r>
              <a:rPr lang="en-US" dirty="0" smtClean="0"/>
              <a:t>-What are the three basic questions an economy answers? This is because of what?</a:t>
            </a:r>
          </a:p>
          <a:p>
            <a:pPr marL="400056" lvl="1" indent="0">
              <a:buNone/>
            </a:pPr>
            <a:r>
              <a:rPr lang="en-US" dirty="0" smtClean="0"/>
              <a:t>Variable: </a:t>
            </a:r>
          </a:p>
          <a:p>
            <a:pPr marL="400056" lvl="1" indent="0">
              <a:buNone/>
            </a:pPr>
            <a:r>
              <a:rPr lang="en-US" dirty="0" smtClean="0"/>
              <a:t>Marginal Cost:</a:t>
            </a:r>
          </a:p>
          <a:p>
            <a:pPr marL="400056" lvl="1" indent="0">
              <a:buNone/>
            </a:pPr>
            <a:r>
              <a:rPr lang="en-US" dirty="0" smtClean="0"/>
              <a:t>Marginal Benefit:</a:t>
            </a:r>
          </a:p>
          <a:p>
            <a:pPr marL="400056" lvl="1" indent="0">
              <a:buNone/>
            </a:pPr>
            <a:r>
              <a:rPr lang="en-US" dirty="0"/>
              <a:t>When making economic decisions you have to </a:t>
            </a:r>
            <a:r>
              <a:rPr lang="en-US" dirty="0" smtClean="0"/>
              <a:t>compare</a:t>
            </a:r>
          </a:p>
          <a:p>
            <a:pPr marL="400056" lvl="1" indent="0">
              <a:buNone/>
            </a:pPr>
            <a:r>
              <a:rPr lang="en-US" dirty="0" smtClean="0"/>
              <a:t> </a:t>
            </a:r>
            <a:r>
              <a:rPr lang="en-US" dirty="0"/>
              <a:t>___________ _____ + ___________ ________</a:t>
            </a:r>
          </a:p>
          <a:p>
            <a:pPr marL="400056" lvl="1" indent="0">
              <a:buNone/>
            </a:pPr>
            <a:endParaRPr lang="en-US" dirty="0" smtClean="0"/>
          </a:p>
          <a:p>
            <a:pPr marL="400056" lvl="1" indent="0">
              <a:buNone/>
            </a:pPr>
            <a:endParaRPr lang="en-US" dirty="0" smtClean="0"/>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9760779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52400" y="2133600"/>
            <a:ext cx="4953000" cy="2514600"/>
          </a:xfrm>
        </p:spPr>
        <p:txBody>
          <a:bodyPr>
            <a:noAutofit/>
          </a:bodyPr>
          <a:lstStyle/>
          <a:p>
            <a:pPr eaLnBrk="1" hangingPunct="1"/>
            <a:r>
              <a:rPr lang="en-US" sz="7200" dirty="0" smtClean="0">
                <a:ea typeface="ＭＳ Ｐゴシック" pitchFamily="34" charset="-128"/>
              </a:rPr>
              <a:t>Economic </a:t>
            </a:r>
            <a:br>
              <a:rPr lang="en-US" sz="7200" dirty="0" smtClean="0">
                <a:ea typeface="ＭＳ Ｐゴシック" pitchFamily="34" charset="-128"/>
              </a:rPr>
            </a:br>
            <a:r>
              <a:rPr lang="en-US" sz="7200" dirty="0" smtClean="0">
                <a:ea typeface="ＭＳ Ｐゴシック" pitchFamily="34" charset="-128"/>
              </a:rPr>
              <a:t>Systems</a:t>
            </a:r>
          </a:p>
        </p:txBody>
      </p:sp>
      <p:pic>
        <p:nvPicPr>
          <p:cNvPr id="74754" name="Picture 2" descr="http://t3.gstatic.com/images?q=tbn:ANd9GcQou8R5ma4xjDJCNBRV6-mz9BHJF1hfEB_L_X0Ap0E_Qa5IwFpbpw:sbhsgovecon.files.wordpress.com/2012/02/king-economic-system-cartoon.png"/>
          <p:cNvPicPr>
            <a:picLocks noChangeAspect="1" noChangeArrowheads="1"/>
          </p:cNvPicPr>
          <p:nvPr/>
        </p:nvPicPr>
        <p:blipFill>
          <a:blip r:embed="rId2" cstate="print"/>
          <a:srcRect/>
          <a:stretch>
            <a:fillRect/>
          </a:stretch>
        </p:blipFill>
        <p:spPr bwMode="auto">
          <a:xfrm>
            <a:off x="5257800" y="1371600"/>
            <a:ext cx="3352800" cy="4693922"/>
          </a:xfrm>
          <a:prstGeom prst="rect">
            <a:avLst/>
          </a:prstGeom>
          <a:noFill/>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ea typeface="ＭＳ Ｐゴシック" pitchFamily="34" charset="-128"/>
              </a:rPr>
              <a:t>Traditional Economies </a:t>
            </a:r>
          </a:p>
        </p:txBody>
      </p:sp>
      <p:sp>
        <p:nvSpPr>
          <p:cNvPr id="21507" name="Content Placeholder 2"/>
          <p:cNvSpPr>
            <a:spLocks noGrp="1"/>
          </p:cNvSpPr>
          <p:nvPr>
            <p:ph idx="1"/>
          </p:nvPr>
        </p:nvSpPr>
        <p:spPr/>
        <p:txBody>
          <a:bodyPr>
            <a:normAutofit fontScale="92500" lnSpcReduction="20000"/>
          </a:bodyPr>
          <a:lstStyle/>
          <a:p>
            <a:pPr eaLnBrk="1" hangingPunct="1"/>
            <a:r>
              <a:rPr lang="en-US" sz="3200" dirty="0" smtClean="0">
                <a:ea typeface="ＭＳ Ｐゴシック" pitchFamily="34" charset="-128"/>
              </a:rPr>
              <a:t>A pure traditional economy answers the basic economic questions according to </a:t>
            </a:r>
            <a:r>
              <a:rPr lang="en-US" sz="3200" b="1" i="1" u="sng" dirty="0" smtClean="0">
                <a:solidFill>
                  <a:srgbClr val="FFFF00"/>
                </a:solidFill>
                <a:ea typeface="ＭＳ Ｐゴシック" pitchFamily="34" charset="-128"/>
              </a:rPr>
              <a:t>tradition</a:t>
            </a:r>
            <a:r>
              <a:rPr lang="en-US" sz="3200" dirty="0" smtClean="0">
                <a:ea typeface="ＭＳ Ｐゴシック" pitchFamily="34" charset="-128"/>
              </a:rPr>
              <a:t>. </a:t>
            </a:r>
          </a:p>
          <a:p>
            <a:r>
              <a:rPr lang="en-US" sz="3200" dirty="0" smtClean="0">
                <a:ea typeface="ＭＳ Ｐゴシック" pitchFamily="34" charset="-128"/>
              </a:rPr>
              <a:t>Things are done as they were in the past based on tradition, customs, and beliefs (religious). </a:t>
            </a:r>
            <a:r>
              <a:rPr lang="en-US" sz="3200" dirty="0"/>
              <a:t>People grow their own food and make their own goods.</a:t>
            </a:r>
            <a:endParaRPr lang="en-US" sz="3200" dirty="0" smtClean="0">
              <a:ea typeface="ＭＳ Ｐゴシック" pitchFamily="34" charset="-128"/>
            </a:endParaRPr>
          </a:p>
          <a:p>
            <a:pPr eaLnBrk="1" hangingPunct="1"/>
            <a:r>
              <a:rPr lang="en-US" sz="3200" dirty="0" smtClean="0">
                <a:ea typeface="ＭＳ Ｐゴシック" pitchFamily="34" charset="-128"/>
              </a:rPr>
              <a:t>Examples: </a:t>
            </a:r>
            <a:r>
              <a:rPr lang="en-US" sz="3200" b="1" i="1" u="sng" dirty="0" smtClean="0">
                <a:solidFill>
                  <a:srgbClr val="FFFF00"/>
                </a:solidFill>
                <a:ea typeface="ＭＳ Ｐゴシック" pitchFamily="34" charset="-128"/>
              </a:rPr>
              <a:t>Certain areas in developing counties.</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ea typeface="ＭＳ Ｐゴシック" pitchFamily="34" charset="-128"/>
              </a:rPr>
              <a:t>Command Systems</a:t>
            </a:r>
          </a:p>
        </p:txBody>
      </p:sp>
      <p:sp>
        <p:nvSpPr>
          <p:cNvPr id="3" name="Content Placeholder 2"/>
          <p:cNvSpPr>
            <a:spLocks noGrp="1"/>
          </p:cNvSpPr>
          <p:nvPr>
            <p:ph sz="half" idx="1"/>
          </p:nvPr>
        </p:nvSpPr>
        <p:spPr>
          <a:xfrm>
            <a:off x="609600" y="1981200"/>
            <a:ext cx="4343400" cy="4219575"/>
          </a:xfrm>
        </p:spPr>
        <p:txBody>
          <a:bodyPr rtlCol="0">
            <a:normAutofit fontScale="62500" lnSpcReduction="20000"/>
          </a:bodyPr>
          <a:lstStyle/>
          <a:p>
            <a:pPr eaLnBrk="1" fontAlgn="auto" hangingPunct="1">
              <a:spcAft>
                <a:spcPts val="0"/>
              </a:spcAft>
              <a:defRPr/>
            </a:pPr>
            <a:r>
              <a:rPr lang="en-US" sz="3600" dirty="0" smtClean="0"/>
              <a:t>The </a:t>
            </a:r>
            <a:r>
              <a:rPr lang="en-US" sz="3600" b="1" i="1" u="sng" dirty="0" smtClean="0">
                <a:solidFill>
                  <a:srgbClr val="FFFF00"/>
                </a:solidFill>
              </a:rPr>
              <a:t>government</a:t>
            </a:r>
            <a:r>
              <a:rPr lang="en-US" sz="3600" dirty="0" smtClean="0">
                <a:solidFill>
                  <a:srgbClr val="FFFF00"/>
                </a:solidFill>
              </a:rPr>
              <a:t> </a:t>
            </a:r>
            <a:r>
              <a:rPr lang="en-US" sz="3600" dirty="0" smtClean="0"/>
              <a:t>controls the factors of production.</a:t>
            </a:r>
          </a:p>
          <a:p>
            <a:pPr marL="0" indent="0" eaLnBrk="1" fontAlgn="auto" hangingPunct="1">
              <a:spcAft>
                <a:spcPts val="0"/>
              </a:spcAft>
              <a:buNone/>
              <a:defRPr/>
            </a:pPr>
            <a:endParaRPr lang="en-US" sz="3600" dirty="0" smtClean="0"/>
          </a:p>
          <a:p>
            <a:pPr eaLnBrk="1" fontAlgn="auto" hangingPunct="1">
              <a:spcAft>
                <a:spcPts val="0"/>
              </a:spcAft>
              <a:defRPr/>
            </a:pPr>
            <a:r>
              <a:rPr lang="en-US" sz="3600" dirty="0" smtClean="0">
                <a:ea typeface="+mn-ea"/>
              </a:rPr>
              <a:t>The </a:t>
            </a:r>
            <a:r>
              <a:rPr lang="en-US" sz="3600" dirty="0">
                <a:ea typeface="+mn-ea"/>
              </a:rPr>
              <a:t>individual has little </a:t>
            </a:r>
            <a:r>
              <a:rPr lang="en-US" sz="3600" b="1" i="1" u="sng" dirty="0">
                <a:solidFill>
                  <a:srgbClr val="FFFF00"/>
                </a:solidFill>
                <a:ea typeface="+mn-ea"/>
              </a:rPr>
              <a:t>influence</a:t>
            </a:r>
            <a:r>
              <a:rPr lang="en-US" sz="3600" dirty="0">
                <a:solidFill>
                  <a:srgbClr val="FFFF00"/>
                </a:solidFill>
                <a:ea typeface="+mn-ea"/>
              </a:rPr>
              <a:t> </a:t>
            </a:r>
            <a:r>
              <a:rPr lang="en-US" sz="3600" dirty="0">
                <a:ea typeface="+mn-ea"/>
              </a:rPr>
              <a:t>over how the economic questions are answered </a:t>
            </a:r>
            <a:r>
              <a:rPr lang="en-US" sz="3600" dirty="0" smtClean="0">
                <a:ea typeface="+mn-ea"/>
              </a:rPr>
              <a:t>in a pure command system. </a:t>
            </a:r>
          </a:p>
          <a:p>
            <a:pPr marL="0" indent="0" eaLnBrk="1" fontAlgn="auto" hangingPunct="1">
              <a:spcAft>
                <a:spcPts val="0"/>
              </a:spcAft>
              <a:buNone/>
              <a:defRPr/>
            </a:pPr>
            <a:endParaRPr lang="en-US" sz="3600" dirty="0" smtClean="0">
              <a:ea typeface="+mn-ea"/>
            </a:endParaRPr>
          </a:p>
          <a:p>
            <a:pPr eaLnBrk="1" fontAlgn="auto" hangingPunct="1">
              <a:spcAft>
                <a:spcPts val="0"/>
              </a:spcAft>
              <a:defRPr/>
            </a:pPr>
            <a:r>
              <a:rPr lang="en-US" sz="3600" dirty="0" smtClean="0">
                <a:ea typeface="+mn-ea"/>
              </a:rPr>
              <a:t>Examples: </a:t>
            </a:r>
            <a:r>
              <a:rPr lang="en-US" sz="3600" b="1" i="1" u="sng" dirty="0" smtClean="0">
                <a:solidFill>
                  <a:srgbClr val="FFFF00"/>
                </a:solidFill>
                <a:ea typeface="+mn-ea"/>
              </a:rPr>
              <a:t>North Korea, Cuba </a:t>
            </a:r>
          </a:p>
          <a:p>
            <a:pPr eaLnBrk="1" fontAlgn="auto" hangingPunct="1">
              <a:spcAft>
                <a:spcPts val="0"/>
              </a:spcAft>
              <a:defRPr/>
            </a:pPr>
            <a:endParaRPr lang="en-US" dirty="0">
              <a:ea typeface="+mn-ea"/>
            </a:endParaRPr>
          </a:p>
        </p:txBody>
      </p:sp>
      <p:pic>
        <p:nvPicPr>
          <p:cNvPr id="22532" name="Content Placeholder 4"/>
          <p:cNvPicPr>
            <a:picLocks noGrp="1" noChangeAspect="1"/>
          </p:cNvPicPr>
          <p:nvPr>
            <p:ph sz="half" idx="2"/>
          </p:nvPr>
        </p:nvPicPr>
        <p:blipFill>
          <a:blip r:embed="rId2" cstate="print"/>
          <a:srcRect t="-51964" b="-51964"/>
          <a:stretch>
            <a:fillRect/>
          </a:stretch>
        </p:blipFill>
        <p:spPr>
          <a:xfrm>
            <a:off x="5029200" y="1676400"/>
            <a:ext cx="3657600" cy="4219575"/>
          </a:xfr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752109" y="1243013"/>
            <a:ext cx="4419600" cy="1143000"/>
          </a:xfrm>
        </p:spPr>
        <p:txBody>
          <a:bodyPr>
            <a:normAutofit fontScale="90000"/>
          </a:bodyPr>
          <a:lstStyle/>
          <a:p>
            <a:pPr eaLnBrk="1" hangingPunct="1"/>
            <a:r>
              <a:rPr lang="en-US" dirty="0" smtClean="0">
                <a:ea typeface="ＭＳ Ｐゴシック" pitchFamily="34" charset="-128"/>
              </a:rPr>
              <a:t>Market Systems/Free Market Economy</a:t>
            </a:r>
          </a:p>
        </p:txBody>
      </p:sp>
      <p:sp>
        <p:nvSpPr>
          <p:cNvPr id="23555" name="Content Placeholder 2"/>
          <p:cNvSpPr>
            <a:spLocks noGrp="1"/>
          </p:cNvSpPr>
          <p:nvPr>
            <p:ph sz="half" idx="1"/>
          </p:nvPr>
        </p:nvSpPr>
        <p:spPr>
          <a:xfrm>
            <a:off x="304800" y="990600"/>
            <a:ext cx="4935538" cy="4219575"/>
          </a:xfrm>
        </p:spPr>
        <p:txBody>
          <a:bodyPr>
            <a:noAutofit/>
          </a:bodyPr>
          <a:lstStyle/>
          <a:p>
            <a:pPr eaLnBrk="1" hangingPunct="1"/>
            <a:r>
              <a:rPr lang="en-US" sz="2800" dirty="0" smtClean="0">
                <a:ea typeface="ＭＳ Ｐゴシック" pitchFamily="34" charset="-128"/>
              </a:rPr>
              <a:t>A system based purely on </a:t>
            </a:r>
            <a:r>
              <a:rPr lang="en-US" sz="2800" b="1" i="1" u="sng" dirty="0" smtClean="0">
                <a:solidFill>
                  <a:srgbClr val="FFFF00"/>
                </a:solidFill>
                <a:ea typeface="ＭＳ Ｐゴシック" pitchFamily="34" charset="-128"/>
              </a:rPr>
              <a:t>capitalism</a:t>
            </a:r>
            <a:r>
              <a:rPr lang="en-US" sz="2800" dirty="0" smtClean="0">
                <a:ea typeface="ＭＳ Ｐゴシック" pitchFamily="34" charset="-128"/>
              </a:rPr>
              <a:t>. </a:t>
            </a:r>
          </a:p>
          <a:p>
            <a:pPr eaLnBrk="1" hangingPunct="1"/>
            <a:r>
              <a:rPr lang="en-US" sz="2800" dirty="0" smtClean="0">
                <a:ea typeface="ＭＳ Ｐゴシック" pitchFamily="34" charset="-128"/>
              </a:rPr>
              <a:t>In this system the </a:t>
            </a:r>
            <a:r>
              <a:rPr lang="en-US" sz="2800" b="1" i="1" u="sng" dirty="0" smtClean="0">
                <a:solidFill>
                  <a:srgbClr val="FFFF00"/>
                </a:solidFill>
                <a:ea typeface="ＭＳ Ｐゴシック" pitchFamily="34" charset="-128"/>
              </a:rPr>
              <a:t>government</a:t>
            </a:r>
            <a:r>
              <a:rPr lang="en-US" sz="2800" dirty="0" smtClean="0">
                <a:solidFill>
                  <a:srgbClr val="FFFF00"/>
                </a:solidFill>
                <a:ea typeface="ＭＳ Ｐゴシック" pitchFamily="34" charset="-128"/>
              </a:rPr>
              <a:t> </a:t>
            </a:r>
            <a:r>
              <a:rPr lang="en-US" sz="2800" dirty="0" smtClean="0">
                <a:ea typeface="ＭＳ Ｐゴシック" pitchFamily="34" charset="-128"/>
              </a:rPr>
              <a:t>does not intervene. </a:t>
            </a:r>
          </a:p>
          <a:p>
            <a:r>
              <a:rPr lang="en-US" sz="2800" b="1" i="1" u="sng" dirty="0" smtClean="0">
                <a:solidFill>
                  <a:srgbClr val="FFFF00"/>
                </a:solidFill>
                <a:ea typeface="ＭＳ Ｐゴシック" pitchFamily="34" charset="-128"/>
              </a:rPr>
              <a:t>People</a:t>
            </a:r>
            <a:r>
              <a:rPr lang="en-US" sz="2800" dirty="0" smtClean="0">
                <a:solidFill>
                  <a:srgbClr val="FFFF00"/>
                </a:solidFill>
                <a:ea typeface="ＭＳ Ｐゴシック" pitchFamily="34" charset="-128"/>
              </a:rPr>
              <a:t> </a:t>
            </a:r>
            <a:r>
              <a:rPr lang="en-US" sz="2800" dirty="0" smtClean="0">
                <a:ea typeface="ＭＳ Ｐゴシック" pitchFamily="34" charset="-128"/>
              </a:rPr>
              <a:t>own the factors of production and decide the answer of the basic economic questions. </a:t>
            </a:r>
            <a:r>
              <a:rPr lang="en-US" sz="2800" dirty="0"/>
              <a:t>Buyers and sellers exchange goods and services as they choose.</a:t>
            </a:r>
            <a:endParaRPr lang="en-US" sz="2800" dirty="0" smtClean="0">
              <a:ea typeface="ＭＳ Ｐゴシック" pitchFamily="34" charset="-128"/>
            </a:endParaRPr>
          </a:p>
          <a:p>
            <a:pPr eaLnBrk="1" hangingPunct="1"/>
            <a:r>
              <a:rPr lang="en-US" sz="2800" dirty="0" smtClean="0">
                <a:ea typeface="ＭＳ Ｐゴシック" pitchFamily="34" charset="-128"/>
              </a:rPr>
              <a:t>Examples: </a:t>
            </a:r>
            <a:r>
              <a:rPr lang="en-US" sz="2800" b="1" i="1" u="sng" dirty="0" smtClean="0">
                <a:solidFill>
                  <a:srgbClr val="FFFF00"/>
                </a:solidFill>
                <a:ea typeface="ＭＳ Ｐゴシック" pitchFamily="34" charset="-128"/>
              </a:rPr>
              <a:t>19th century Britain </a:t>
            </a:r>
          </a:p>
        </p:txBody>
      </p:sp>
      <p:pic>
        <p:nvPicPr>
          <p:cNvPr id="23556" name="Content Placeholder 6"/>
          <p:cNvPicPr>
            <a:picLocks noGrp="1" noChangeAspect="1"/>
          </p:cNvPicPr>
          <p:nvPr>
            <p:ph sz="half" idx="2"/>
          </p:nvPr>
        </p:nvPicPr>
        <p:blipFill>
          <a:blip r:embed="rId2" cstate="print"/>
          <a:stretch>
            <a:fillRect/>
          </a:stretch>
        </p:blipFill>
        <p:spPr>
          <a:xfrm>
            <a:off x="5312496" y="3555282"/>
            <a:ext cx="3679104" cy="1845663"/>
          </a:xfr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ea typeface="ＭＳ Ｐゴシック" pitchFamily="34" charset="-128"/>
              </a:rPr>
              <a:t>Mixed Economic Systems </a:t>
            </a:r>
          </a:p>
        </p:txBody>
      </p:sp>
      <p:sp>
        <p:nvSpPr>
          <p:cNvPr id="24579" name="Content Placeholder 2"/>
          <p:cNvSpPr>
            <a:spLocks noGrp="1"/>
          </p:cNvSpPr>
          <p:nvPr>
            <p:ph sz="half" idx="1"/>
          </p:nvPr>
        </p:nvSpPr>
        <p:spPr>
          <a:xfrm>
            <a:off x="304800" y="1447800"/>
            <a:ext cx="4325937" cy="4219575"/>
          </a:xfrm>
        </p:spPr>
        <p:txBody>
          <a:bodyPr>
            <a:noAutofit/>
          </a:bodyPr>
          <a:lstStyle/>
          <a:p>
            <a:pPr eaLnBrk="1" hangingPunct="1"/>
            <a:r>
              <a:rPr lang="en-US" sz="2800" dirty="0" smtClean="0">
                <a:ea typeface="ＭＳ Ｐゴシック" pitchFamily="34" charset="-128"/>
              </a:rPr>
              <a:t>This economic system contains elements of the </a:t>
            </a:r>
            <a:r>
              <a:rPr lang="en-US" sz="2800" b="1" i="1" u="sng" dirty="0" smtClean="0">
                <a:solidFill>
                  <a:srgbClr val="FFFF00"/>
                </a:solidFill>
                <a:ea typeface="ＭＳ Ｐゴシック" pitchFamily="34" charset="-128"/>
              </a:rPr>
              <a:t>market</a:t>
            </a:r>
            <a:r>
              <a:rPr lang="en-US" sz="2800" dirty="0" smtClean="0">
                <a:solidFill>
                  <a:srgbClr val="FFFF00"/>
                </a:solidFill>
                <a:ea typeface="ＭＳ Ｐゴシック" pitchFamily="34" charset="-128"/>
              </a:rPr>
              <a:t> </a:t>
            </a:r>
            <a:r>
              <a:rPr lang="en-US" sz="2800" dirty="0" smtClean="0">
                <a:ea typeface="ＭＳ Ｐゴシック" pitchFamily="34" charset="-128"/>
              </a:rPr>
              <a:t>and </a:t>
            </a:r>
            <a:r>
              <a:rPr lang="en-US" sz="2800" b="1" i="1" u="sng" dirty="0" smtClean="0">
                <a:solidFill>
                  <a:srgbClr val="FFFF00"/>
                </a:solidFill>
                <a:ea typeface="ＭＳ Ｐゴシック" pitchFamily="34" charset="-128"/>
              </a:rPr>
              <a:t>command</a:t>
            </a:r>
            <a:r>
              <a:rPr lang="en-US" sz="2800" dirty="0" smtClean="0">
                <a:solidFill>
                  <a:srgbClr val="FFFF00"/>
                </a:solidFill>
                <a:ea typeface="ＭＳ Ｐゴシック" pitchFamily="34" charset="-128"/>
              </a:rPr>
              <a:t> </a:t>
            </a:r>
            <a:r>
              <a:rPr lang="en-US" sz="2800" dirty="0" smtClean="0">
                <a:ea typeface="ＭＳ Ｐゴシック" pitchFamily="34" charset="-128"/>
              </a:rPr>
              <a:t>system of government with few elements of </a:t>
            </a:r>
            <a:r>
              <a:rPr lang="en-US" sz="2800" b="1" i="1" u="sng" dirty="0" smtClean="0">
                <a:solidFill>
                  <a:srgbClr val="FFFF00"/>
                </a:solidFill>
                <a:ea typeface="ＭＳ Ｐゴシック" pitchFamily="34" charset="-128"/>
              </a:rPr>
              <a:t>traditional</a:t>
            </a:r>
            <a:r>
              <a:rPr lang="en-US" sz="2800" dirty="0" smtClean="0">
                <a:solidFill>
                  <a:srgbClr val="FFFF00"/>
                </a:solidFill>
                <a:ea typeface="ＭＳ Ｐゴシック" pitchFamily="34" charset="-128"/>
              </a:rPr>
              <a:t> </a:t>
            </a:r>
            <a:r>
              <a:rPr lang="en-US" sz="2800" dirty="0" smtClean="0">
                <a:ea typeface="ＭＳ Ｐゴシック" pitchFamily="34" charset="-128"/>
              </a:rPr>
              <a:t>economics. </a:t>
            </a:r>
          </a:p>
          <a:p>
            <a:pPr eaLnBrk="1" hangingPunct="1"/>
            <a:r>
              <a:rPr lang="en-US" sz="2800" dirty="0" smtClean="0">
                <a:ea typeface="ＭＳ Ｐゴシック" pitchFamily="34" charset="-128"/>
              </a:rPr>
              <a:t>Examples: </a:t>
            </a:r>
            <a:r>
              <a:rPr lang="en-US" sz="2800" b="1" i="1" u="sng" dirty="0" smtClean="0">
                <a:solidFill>
                  <a:srgbClr val="FFFF00"/>
                </a:solidFill>
                <a:ea typeface="ＭＳ Ｐゴシック" pitchFamily="34" charset="-128"/>
              </a:rPr>
              <a:t>United States and most other Nations. </a:t>
            </a:r>
          </a:p>
        </p:txBody>
      </p:sp>
      <p:pic>
        <p:nvPicPr>
          <p:cNvPr id="24580" name="Content Placeholder 4"/>
          <p:cNvPicPr>
            <a:picLocks noGrp="1" noChangeAspect="1"/>
          </p:cNvPicPr>
          <p:nvPr>
            <p:ph sz="half" idx="2"/>
          </p:nvPr>
        </p:nvPicPr>
        <p:blipFill>
          <a:blip r:embed="rId2" cstate="print"/>
          <a:stretch>
            <a:fillRect/>
          </a:stretch>
        </p:blipFill>
        <p:spPr>
          <a:xfrm>
            <a:off x="4638453" y="3048000"/>
            <a:ext cx="4114801" cy="2057400"/>
          </a:xfr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
          <p:cNvGraphicFramePr>
            <a:graphicFrameLocks noChangeAspect="1"/>
          </p:cNvGraphicFramePr>
          <p:nvPr>
            <p:extLst>
              <p:ext uri="{D42A27DB-BD31-4B8C-83A1-F6EECF244321}">
                <p14:modId xmlns:p14="http://schemas.microsoft.com/office/powerpoint/2010/main" val="854608436"/>
              </p:ext>
            </p:extLst>
          </p:nvPr>
        </p:nvGraphicFramePr>
        <p:xfrm>
          <a:off x="685800" y="914400"/>
          <a:ext cx="7488237" cy="5296732"/>
        </p:xfrm>
        <a:graphic>
          <a:graphicData uri="http://schemas.openxmlformats.org/presentationml/2006/ole">
            <mc:AlternateContent xmlns:mc="http://schemas.openxmlformats.org/markup-compatibility/2006">
              <mc:Choice xmlns:v="urn:schemas-microsoft-com:vml" Requires="v">
                <p:oleObj spid="_x0000_s1088" name="Document" r:id="rId3" imgW="6299280" imgH="5650200" progId="Word.Document.12">
                  <p:link updateAutomatic="1"/>
                </p:oleObj>
              </mc:Choice>
              <mc:Fallback>
                <p:oleObj name="Document" r:id="rId3" imgW="6299280" imgH="5650200" progId="Word.Document.12">
                  <p:link updateAutomatic="1"/>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914400"/>
                        <a:ext cx="7488237" cy="5296732"/>
                      </a:xfrm>
                      <a:prstGeom prst="rect">
                        <a:avLst/>
                      </a:prstGeom>
                      <a:solidFill>
                        <a:schemeClr val="tx1">
                          <a:lumMod val="50000"/>
                        </a:schemeClr>
                      </a:solid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25407786"/>
              </p:ext>
            </p:extLst>
          </p:nvPr>
        </p:nvGraphicFramePr>
        <p:xfrm>
          <a:off x="420746" y="930695"/>
          <a:ext cx="8220335" cy="6092325"/>
        </p:xfrm>
        <a:graphic>
          <a:graphicData uri="http://schemas.openxmlformats.org/drawingml/2006/table">
            <a:tbl>
              <a:tblPr firstRow="1" firstCol="1" bandRow="1">
                <a:tableStyleId>{9D7B26C5-4107-4FEC-AEDC-1716B250A1EF}</a:tableStyleId>
              </a:tblPr>
              <a:tblGrid>
                <a:gridCol w="1234070">
                  <a:extLst>
                    <a:ext uri="{9D8B030D-6E8A-4147-A177-3AD203B41FA5}">
                      <a16:colId xmlns:a16="http://schemas.microsoft.com/office/drawing/2014/main" val="20000"/>
                    </a:ext>
                  </a:extLst>
                </a:gridCol>
                <a:gridCol w="1835807">
                  <a:extLst>
                    <a:ext uri="{9D8B030D-6E8A-4147-A177-3AD203B41FA5}">
                      <a16:colId xmlns:a16="http://schemas.microsoft.com/office/drawing/2014/main" val="20001"/>
                    </a:ext>
                  </a:extLst>
                </a:gridCol>
                <a:gridCol w="1733818">
                  <a:extLst>
                    <a:ext uri="{9D8B030D-6E8A-4147-A177-3AD203B41FA5}">
                      <a16:colId xmlns:a16="http://schemas.microsoft.com/office/drawing/2014/main" val="20002"/>
                    </a:ext>
                  </a:extLst>
                </a:gridCol>
                <a:gridCol w="1733818">
                  <a:extLst>
                    <a:ext uri="{9D8B030D-6E8A-4147-A177-3AD203B41FA5}">
                      <a16:colId xmlns:a16="http://schemas.microsoft.com/office/drawing/2014/main" val="20003"/>
                    </a:ext>
                  </a:extLst>
                </a:gridCol>
                <a:gridCol w="1682822">
                  <a:extLst>
                    <a:ext uri="{9D8B030D-6E8A-4147-A177-3AD203B41FA5}">
                      <a16:colId xmlns:a16="http://schemas.microsoft.com/office/drawing/2014/main" val="20004"/>
                    </a:ext>
                  </a:extLst>
                </a:gridCol>
              </a:tblGrid>
              <a:tr h="388942">
                <a:tc gridSpan="5">
                  <a:txBody>
                    <a:bodyPr/>
                    <a:lstStyle/>
                    <a:p>
                      <a:pPr marL="0" marR="0" algn="ctr">
                        <a:lnSpc>
                          <a:spcPct val="115000"/>
                        </a:lnSpc>
                        <a:spcBef>
                          <a:spcPts val="0"/>
                        </a:spcBef>
                        <a:spcAft>
                          <a:spcPts val="0"/>
                        </a:spcAft>
                      </a:pPr>
                      <a:r>
                        <a:rPr lang="en-US" sz="1100" dirty="0">
                          <a:effectLst/>
                        </a:rPr>
                        <a:t>Types of Economic Systems – Comparison Chart</a:t>
                      </a:r>
                      <a:endParaRPr lang="en-US" sz="900" dirty="0">
                        <a:effectLst/>
                      </a:endParaRPr>
                    </a:p>
                    <a:p>
                      <a:pPr marL="0" marR="0" algn="ctr">
                        <a:lnSpc>
                          <a:spcPct val="115000"/>
                        </a:lnSpc>
                        <a:spcBef>
                          <a:spcPts val="0"/>
                        </a:spcBef>
                        <a:spcAft>
                          <a:spcPts val="0"/>
                        </a:spcAft>
                      </a:pPr>
                      <a:r>
                        <a:rPr lang="en-US" sz="1100" dirty="0">
                          <a:effectLst/>
                        </a:rPr>
                        <a:t>“Who decides?”</a:t>
                      </a:r>
                      <a:endParaRPr lang="en-US" sz="900" b="1" dirty="0">
                        <a:solidFill>
                          <a:schemeClr val="bg1"/>
                        </a:solidFill>
                        <a:effectLst/>
                        <a:latin typeface="Times New Roman"/>
                        <a:ea typeface="Times New Roman"/>
                      </a:endParaRPr>
                    </a:p>
                  </a:txBody>
                  <a:tcPr marL="36538" marR="3653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55895">
                <a:tc>
                  <a:txBody>
                    <a:bodyPr/>
                    <a:lstStyle/>
                    <a:p>
                      <a:pPr marL="0" marR="0" algn="l">
                        <a:lnSpc>
                          <a:spcPct val="115000"/>
                        </a:lnSpc>
                        <a:spcBef>
                          <a:spcPts val="0"/>
                        </a:spcBef>
                        <a:spcAft>
                          <a:spcPts val="0"/>
                        </a:spcAft>
                      </a:pPr>
                      <a:r>
                        <a:rPr lang="en-US" sz="800">
                          <a:effectLst/>
                        </a:rPr>
                        <a:t> </a:t>
                      </a:r>
                      <a:endParaRPr lang="en-US" sz="700">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000" dirty="0" smtClean="0">
                          <a:effectLst/>
                        </a:rPr>
                        <a:t>TRADITIONAL</a:t>
                      </a:r>
                      <a:r>
                        <a:rPr lang="en-US" sz="1000" baseline="0" dirty="0" smtClean="0">
                          <a:effectLst/>
                        </a:rPr>
                        <a:t> SYSTEM</a:t>
                      </a:r>
                      <a:endParaRPr lang="en-US" sz="700" dirty="0">
                        <a:solidFill>
                          <a:schemeClr val="bg1"/>
                        </a:solidFill>
                        <a:effectLst/>
                        <a:latin typeface="Times New Roman"/>
                        <a:ea typeface="Times New Roman"/>
                      </a:endParaRPr>
                    </a:p>
                  </a:txBody>
                  <a:tcPr marL="36538" marR="36538" marT="0" marB="0" anchor="ctr"/>
                </a:tc>
                <a:tc>
                  <a:txBody>
                    <a:bodyPr/>
                    <a:lstStyle/>
                    <a:p>
                      <a:pPr marL="0" marR="0" algn="l">
                        <a:lnSpc>
                          <a:spcPct val="115000"/>
                        </a:lnSpc>
                        <a:spcBef>
                          <a:spcPts val="0"/>
                        </a:spcBef>
                        <a:spcAft>
                          <a:spcPts val="0"/>
                        </a:spcAft>
                      </a:pPr>
                      <a:r>
                        <a:rPr lang="en-US" sz="1000" dirty="0" smtClean="0">
                          <a:effectLst/>
                        </a:rPr>
                        <a:t>COMMAND SYSTEM</a:t>
                      </a:r>
                      <a:endParaRPr lang="en-US" sz="700" dirty="0">
                        <a:solidFill>
                          <a:schemeClr val="bg1"/>
                        </a:solidFill>
                        <a:effectLst/>
                        <a:latin typeface="Times New Roman"/>
                        <a:ea typeface="Times New Roman"/>
                      </a:endParaRPr>
                    </a:p>
                  </a:txBody>
                  <a:tcPr marL="36538" marR="36538" marT="0" marB="0" anchor="ctr"/>
                </a:tc>
                <a:tc>
                  <a:txBody>
                    <a:bodyPr/>
                    <a:lstStyle/>
                    <a:p>
                      <a:pPr marL="0" marR="0" algn="l">
                        <a:lnSpc>
                          <a:spcPct val="115000"/>
                        </a:lnSpc>
                        <a:spcBef>
                          <a:spcPts val="0"/>
                        </a:spcBef>
                        <a:spcAft>
                          <a:spcPts val="0"/>
                        </a:spcAft>
                      </a:pPr>
                      <a:r>
                        <a:rPr lang="en-US" sz="1000" dirty="0" smtClean="0">
                          <a:effectLst/>
                        </a:rPr>
                        <a:t>MARKET SYSTEM</a:t>
                      </a:r>
                      <a:endParaRPr lang="en-US" sz="700" dirty="0">
                        <a:solidFill>
                          <a:schemeClr val="bg1"/>
                        </a:solidFill>
                        <a:effectLst/>
                        <a:latin typeface="Times New Roman"/>
                        <a:ea typeface="Times New Roman"/>
                      </a:endParaRPr>
                    </a:p>
                  </a:txBody>
                  <a:tcPr marL="36538" marR="36538" marT="0" marB="0" anchor="ctr"/>
                </a:tc>
                <a:tc>
                  <a:txBody>
                    <a:bodyPr/>
                    <a:lstStyle/>
                    <a:p>
                      <a:pPr marL="0" marR="0" algn="l">
                        <a:lnSpc>
                          <a:spcPct val="115000"/>
                        </a:lnSpc>
                        <a:spcBef>
                          <a:spcPts val="0"/>
                        </a:spcBef>
                        <a:spcAft>
                          <a:spcPts val="0"/>
                        </a:spcAft>
                      </a:pPr>
                      <a:r>
                        <a:rPr lang="en-US" sz="1000" dirty="0" smtClean="0">
                          <a:effectLst/>
                        </a:rPr>
                        <a:t>MIXED SYSTEM</a:t>
                      </a:r>
                      <a:endParaRPr lang="en-US" sz="700" dirty="0">
                        <a:solidFill>
                          <a:schemeClr val="bg1"/>
                        </a:solidFill>
                        <a:effectLst/>
                        <a:latin typeface="Times New Roman"/>
                        <a:ea typeface="Times New Roman"/>
                      </a:endParaRPr>
                    </a:p>
                  </a:txBody>
                  <a:tcPr marL="36538" marR="36538" marT="0" marB="0" anchor="ctr"/>
                </a:tc>
                <a:extLst>
                  <a:ext uri="{0D108BD9-81ED-4DB2-BD59-A6C34878D82A}">
                    <a16:rowId xmlns:a16="http://schemas.microsoft.com/office/drawing/2014/main" val="10001"/>
                  </a:ext>
                </a:extLst>
              </a:tr>
              <a:tr h="1577340">
                <a:tc>
                  <a:txBody>
                    <a:bodyPr/>
                    <a:lstStyle/>
                    <a:p>
                      <a:pPr marL="0" marR="0" algn="l">
                        <a:lnSpc>
                          <a:spcPct val="115000"/>
                        </a:lnSpc>
                        <a:spcBef>
                          <a:spcPts val="0"/>
                        </a:spcBef>
                        <a:spcAft>
                          <a:spcPts val="0"/>
                        </a:spcAft>
                      </a:pPr>
                      <a:r>
                        <a:rPr lang="en-US" sz="1000" dirty="0" smtClean="0">
                          <a:effectLst/>
                        </a:rPr>
                        <a:t>WHAT TO PRODUCE?</a:t>
                      </a:r>
                      <a:endParaRPr lang="en-US" sz="700" dirty="0">
                        <a:solidFill>
                          <a:schemeClr val="bg1"/>
                        </a:solidFill>
                        <a:effectLst/>
                        <a:latin typeface="Times New Roman"/>
                        <a:ea typeface="Times New Roman"/>
                      </a:endParaRPr>
                    </a:p>
                  </a:txBody>
                  <a:tcPr marL="36538" marR="36538" marT="0" marB="0" anchor="ctr"/>
                </a:tc>
                <a:tc>
                  <a:txBody>
                    <a:bodyPr/>
                    <a:lstStyle/>
                    <a:p>
                      <a:pPr marL="0" marR="0" algn="l">
                        <a:lnSpc>
                          <a:spcPct val="115000"/>
                        </a:lnSpc>
                        <a:spcBef>
                          <a:spcPts val="0"/>
                        </a:spcBef>
                        <a:spcAft>
                          <a:spcPts val="0"/>
                        </a:spcAft>
                      </a:pPr>
                      <a:r>
                        <a:rPr lang="en-US" sz="1800" dirty="0">
                          <a:effectLst/>
                        </a:rPr>
                        <a:t>People follow their customs and make what their ancestors made</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Government makes all economic decisions</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Businesses base decisions on supply and demand and free enterprise (Price)</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Businesses</a:t>
                      </a:r>
                      <a:endParaRPr lang="en-US" sz="1800" dirty="0">
                        <a:solidFill>
                          <a:schemeClr val="bg1"/>
                        </a:solidFill>
                        <a:effectLst/>
                        <a:latin typeface="Times New Roman"/>
                        <a:ea typeface="Times New Roman"/>
                      </a:endParaRPr>
                    </a:p>
                  </a:txBody>
                  <a:tcPr marL="36538" marR="36538" marT="0" marB="0"/>
                </a:tc>
                <a:extLst>
                  <a:ext uri="{0D108BD9-81ED-4DB2-BD59-A6C34878D82A}">
                    <a16:rowId xmlns:a16="http://schemas.microsoft.com/office/drawing/2014/main" val="10002"/>
                  </a:ext>
                </a:extLst>
              </a:tr>
              <a:tr h="1261872">
                <a:tc>
                  <a:txBody>
                    <a:bodyPr/>
                    <a:lstStyle/>
                    <a:p>
                      <a:pPr marL="0" marR="0" algn="l">
                        <a:lnSpc>
                          <a:spcPct val="115000"/>
                        </a:lnSpc>
                        <a:spcBef>
                          <a:spcPts val="0"/>
                        </a:spcBef>
                        <a:spcAft>
                          <a:spcPts val="0"/>
                        </a:spcAft>
                      </a:pPr>
                      <a:r>
                        <a:rPr lang="en-US" sz="1000" dirty="0" smtClean="0">
                          <a:effectLst/>
                        </a:rPr>
                        <a:t>HOW TO PRODUCE?</a:t>
                      </a:r>
                      <a:endParaRPr lang="en-US" sz="700" dirty="0">
                        <a:solidFill>
                          <a:schemeClr val="bg1"/>
                        </a:solidFill>
                        <a:effectLst/>
                        <a:latin typeface="Times New Roman"/>
                        <a:ea typeface="Times New Roman"/>
                      </a:endParaRPr>
                    </a:p>
                  </a:txBody>
                  <a:tcPr marL="36538" marR="36538" marT="0" marB="0" anchor="ctr"/>
                </a:tc>
                <a:tc>
                  <a:txBody>
                    <a:bodyPr/>
                    <a:lstStyle/>
                    <a:p>
                      <a:pPr marL="0" marR="0" algn="l">
                        <a:lnSpc>
                          <a:spcPct val="115000"/>
                        </a:lnSpc>
                        <a:spcBef>
                          <a:spcPts val="0"/>
                        </a:spcBef>
                        <a:spcAft>
                          <a:spcPts val="0"/>
                        </a:spcAft>
                      </a:pPr>
                      <a:r>
                        <a:rPr lang="en-US" sz="1800" dirty="0">
                          <a:effectLst/>
                        </a:rPr>
                        <a:t>People grow and make things the same way that their ancestors did</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Government decides how to make goods/services</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Businesses decide how to produce goods</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Businesses, but the government regulates certain industries</a:t>
                      </a:r>
                      <a:endParaRPr lang="en-US" sz="1800" dirty="0">
                        <a:solidFill>
                          <a:schemeClr val="bg1"/>
                        </a:solidFill>
                        <a:effectLst/>
                        <a:latin typeface="Times New Roman"/>
                        <a:ea typeface="Times New Roman"/>
                      </a:endParaRPr>
                    </a:p>
                  </a:txBody>
                  <a:tcPr marL="36538" marR="36538" marT="0" marB="0"/>
                </a:tc>
                <a:extLst>
                  <a:ext uri="{0D108BD9-81ED-4DB2-BD59-A6C34878D82A}">
                    <a16:rowId xmlns:a16="http://schemas.microsoft.com/office/drawing/2014/main" val="10003"/>
                  </a:ext>
                </a:extLst>
              </a:tr>
              <a:tr h="1261872">
                <a:tc>
                  <a:txBody>
                    <a:bodyPr/>
                    <a:lstStyle/>
                    <a:p>
                      <a:pPr marL="0" marR="0" algn="l">
                        <a:lnSpc>
                          <a:spcPct val="115000"/>
                        </a:lnSpc>
                        <a:spcBef>
                          <a:spcPts val="0"/>
                        </a:spcBef>
                        <a:spcAft>
                          <a:spcPts val="0"/>
                        </a:spcAft>
                      </a:pPr>
                      <a:r>
                        <a:rPr lang="en-US" sz="1000" dirty="0" smtClean="0">
                          <a:effectLst/>
                        </a:rPr>
                        <a:t>FOR WHOM TO PRODUCE?</a:t>
                      </a:r>
                      <a:endParaRPr lang="en-US" sz="700" dirty="0">
                        <a:solidFill>
                          <a:schemeClr val="bg1"/>
                        </a:solidFill>
                        <a:effectLst/>
                        <a:latin typeface="Times New Roman"/>
                        <a:ea typeface="Times New Roman"/>
                      </a:endParaRPr>
                    </a:p>
                  </a:txBody>
                  <a:tcPr marL="36538" marR="36538" marT="0" marB="0" anchor="ctr"/>
                </a:tc>
                <a:tc>
                  <a:txBody>
                    <a:bodyPr/>
                    <a:lstStyle/>
                    <a:p>
                      <a:pPr marL="0" marR="0" algn="l">
                        <a:lnSpc>
                          <a:spcPct val="115000"/>
                        </a:lnSpc>
                        <a:spcBef>
                          <a:spcPts val="0"/>
                        </a:spcBef>
                        <a:spcAft>
                          <a:spcPts val="0"/>
                        </a:spcAft>
                      </a:pPr>
                      <a:r>
                        <a:rPr lang="en-US" sz="1800" dirty="0">
                          <a:effectLst/>
                        </a:rPr>
                        <a:t>People in the village who need them</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Whoever the government decides to give them to</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Consumers</a:t>
                      </a:r>
                      <a:endParaRPr lang="en-US" sz="1800" dirty="0">
                        <a:solidFill>
                          <a:schemeClr val="bg1"/>
                        </a:solidFill>
                        <a:effectLst/>
                        <a:latin typeface="Times New Roman"/>
                        <a:ea typeface="Times New Roman"/>
                      </a:endParaRPr>
                    </a:p>
                  </a:txBody>
                  <a:tcPr marL="36538" marR="36538" marT="0" marB="0"/>
                </a:tc>
                <a:tc>
                  <a:txBody>
                    <a:bodyPr/>
                    <a:lstStyle/>
                    <a:p>
                      <a:pPr marL="0" marR="0" algn="l">
                        <a:lnSpc>
                          <a:spcPct val="115000"/>
                        </a:lnSpc>
                        <a:spcBef>
                          <a:spcPts val="0"/>
                        </a:spcBef>
                        <a:spcAft>
                          <a:spcPts val="0"/>
                        </a:spcAft>
                      </a:pPr>
                      <a:r>
                        <a:rPr lang="en-US" sz="1800" dirty="0">
                          <a:effectLst/>
                        </a:rPr>
                        <a:t>Consumers</a:t>
                      </a:r>
                      <a:endParaRPr lang="en-US" sz="1800" dirty="0">
                        <a:solidFill>
                          <a:schemeClr val="bg1"/>
                        </a:solidFill>
                        <a:effectLst/>
                        <a:latin typeface="Times New Roman"/>
                        <a:ea typeface="Times New Roman"/>
                      </a:endParaRPr>
                    </a:p>
                  </a:txBody>
                  <a:tcPr marL="36538" marR="36538"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7022029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7849" y="1574241"/>
            <a:ext cx="4113005" cy="600164"/>
          </a:xfrm>
          <a:prstGeom prst="rect">
            <a:avLst/>
          </a:prstGeom>
        </p:spPr>
        <p:txBody>
          <a:bodyPr wrap="square">
            <a:spAutoFit/>
          </a:bodyPr>
          <a:lstStyle/>
          <a:p>
            <a:pPr defTabSz="685800">
              <a:defRPr/>
            </a:pPr>
            <a:r>
              <a:rPr lang="en-US" sz="3300" b="1" kern="0" dirty="0">
                <a:solidFill>
                  <a:srgbClr val="D2D2D2"/>
                </a:solidFill>
                <a:effectLst>
                  <a:outerShdw blurRad="38100" dist="38100" dir="2700000" algn="tl">
                    <a:srgbClr val="000000"/>
                  </a:outerShdw>
                </a:effectLst>
                <a:latin typeface="+mj-lt"/>
                <a:ea typeface="+mj-ea"/>
                <a:cs typeface="+mj-cs"/>
              </a:rPr>
              <a:t>Economy Continuum</a:t>
            </a:r>
            <a:endParaRPr lang="en-US" sz="1350" kern="0" dirty="0">
              <a:solidFill>
                <a:sysClr val="windowText" lastClr="000000"/>
              </a:solidFill>
              <a:latin typeface="+mj-lt"/>
            </a:endParaRPr>
          </a:p>
        </p:txBody>
      </p:sp>
      <p:sp>
        <p:nvSpPr>
          <p:cNvPr id="3" name="TextBox 2"/>
          <p:cNvSpPr txBox="1"/>
          <p:nvPr/>
        </p:nvSpPr>
        <p:spPr>
          <a:xfrm>
            <a:off x="79969" y="2556050"/>
            <a:ext cx="1980170" cy="507831"/>
          </a:xfrm>
          <a:prstGeom prst="rect">
            <a:avLst/>
          </a:prstGeom>
          <a:solidFill>
            <a:schemeClr val="accent3"/>
          </a:solidFill>
        </p:spPr>
        <p:txBody>
          <a:bodyPr wrap="square">
            <a:spAutoFit/>
          </a:bodyPr>
          <a:lstStyle/>
          <a:p>
            <a:pPr algn="ctr">
              <a:defRPr/>
            </a:pPr>
            <a:r>
              <a:rPr lang="en-US" sz="2700" b="1" dirty="0">
                <a:latin typeface="Arial" charset="0"/>
              </a:rPr>
              <a:t>Command</a:t>
            </a:r>
            <a:endParaRPr lang="en-US" sz="1350" b="1" dirty="0">
              <a:latin typeface="Arial" charset="0"/>
            </a:endParaRPr>
          </a:p>
        </p:txBody>
      </p:sp>
      <p:sp>
        <p:nvSpPr>
          <p:cNvPr id="4" name="TextBox 3"/>
          <p:cNvSpPr txBox="1"/>
          <p:nvPr/>
        </p:nvSpPr>
        <p:spPr>
          <a:xfrm>
            <a:off x="7260015" y="2603805"/>
            <a:ext cx="1822371" cy="507831"/>
          </a:xfrm>
          <a:prstGeom prst="rect">
            <a:avLst/>
          </a:prstGeom>
          <a:solidFill>
            <a:schemeClr val="accent3"/>
          </a:solidFill>
        </p:spPr>
        <p:txBody>
          <a:bodyPr wrap="square">
            <a:spAutoFit/>
          </a:bodyPr>
          <a:lstStyle/>
          <a:p>
            <a:pPr algn="ctr">
              <a:defRPr/>
            </a:pPr>
            <a:r>
              <a:rPr lang="en-US" sz="2700" b="1" dirty="0">
                <a:latin typeface="Arial" charset="0"/>
              </a:rPr>
              <a:t>Market</a:t>
            </a:r>
          </a:p>
        </p:txBody>
      </p:sp>
      <p:cxnSp>
        <p:nvCxnSpPr>
          <p:cNvPr id="5" name="Straight Arrow Connector 4"/>
          <p:cNvCxnSpPr>
            <a:cxnSpLocks noChangeShapeType="1"/>
          </p:cNvCxnSpPr>
          <p:nvPr/>
        </p:nvCxnSpPr>
        <p:spPr bwMode="auto">
          <a:xfrm>
            <a:off x="1075038" y="3226657"/>
            <a:ext cx="7006281" cy="16285"/>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6" name="Straight Arrow Connector 9"/>
          <p:cNvCxnSpPr>
            <a:cxnSpLocks noChangeShapeType="1"/>
          </p:cNvCxnSpPr>
          <p:nvPr/>
        </p:nvCxnSpPr>
        <p:spPr bwMode="auto">
          <a:xfrm rot="5400000" flipH="1" flipV="1">
            <a:off x="1797388" y="3435596"/>
            <a:ext cx="400050" cy="23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9"/>
          <p:cNvCxnSpPr>
            <a:cxnSpLocks noChangeShapeType="1"/>
          </p:cNvCxnSpPr>
          <p:nvPr/>
        </p:nvCxnSpPr>
        <p:spPr bwMode="auto">
          <a:xfrm rot="5400000" flipH="1" flipV="1">
            <a:off x="3238953" y="3429001"/>
            <a:ext cx="400050" cy="23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9"/>
          <p:cNvCxnSpPr>
            <a:cxnSpLocks noChangeShapeType="1"/>
          </p:cNvCxnSpPr>
          <p:nvPr/>
        </p:nvCxnSpPr>
        <p:spPr bwMode="auto">
          <a:xfrm rot="5400000" flipH="1" flipV="1">
            <a:off x="4652388" y="3468035"/>
            <a:ext cx="400050" cy="23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 name="Straight Arrow Connector 9"/>
          <p:cNvCxnSpPr>
            <a:cxnSpLocks noChangeShapeType="1"/>
          </p:cNvCxnSpPr>
          <p:nvPr/>
        </p:nvCxnSpPr>
        <p:spPr bwMode="auto">
          <a:xfrm rot="5400000" flipH="1" flipV="1">
            <a:off x="6684656" y="3468035"/>
            <a:ext cx="400050" cy="23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0" name="Straight Arrow Connector 9"/>
          <p:cNvCxnSpPr>
            <a:cxnSpLocks noChangeShapeType="1"/>
          </p:cNvCxnSpPr>
          <p:nvPr/>
        </p:nvCxnSpPr>
        <p:spPr bwMode="auto">
          <a:xfrm rot="5400000" flipH="1" flipV="1">
            <a:off x="7049531" y="3460376"/>
            <a:ext cx="400050" cy="23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 name="Straight Arrow Connector 9"/>
          <p:cNvCxnSpPr>
            <a:cxnSpLocks noChangeShapeType="1"/>
          </p:cNvCxnSpPr>
          <p:nvPr/>
        </p:nvCxnSpPr>
        <p:spPr bwMode="auto">
          <a:xfrm rot="5400000" flipH="1" flipV="1">
            <a:off x="7380848" y="3449758"/>
            <a:ext cx="400050" cy="23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TextBox 14"/>
          <p:cNvSpPr txBox="1">
            <a:spLocks noChangeArrowheads="1"/>
          </p:cNvSpPr>
          <p:nvPr/>
        </p:nvSpPr>
        <p:spPr bwMode="auto">
          <a:xfrm>
            <a:off x="1674341" y="3665519"/>
            <a:ext cx="6286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350" dirty="0"/>
              <a:t>Cuba</a:t>
            </a:r>
          </a:p>
        </p:txBody>
      </p:sp>
      <p:sp>
        <p:nvSpPr>
          <p:cNvPr id="13" name="TextBox 15"/>
          <p:cNvSpPr txBox="1">
            <a:spLocks noChangeArrowheads="1"/>
          </p:cNvSpPr>
          <p:nvPr/>
        </p:nvSpPr>
        <p:spPr bwMode="auto">
          <a:xfrm>
            <a:off x="3068694" y="3650974"/>
            <a:ext cx="7429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350" dirty="0"/>
              <a:t>Russia</a:t>
            </a:r>
          </a:p>
        </p:txBody>
      </p:sp>
      <p:sp>
        <p:nvSpPr>
          <p:cNvPr id="14" name="TextBox 16"/>
          <p:cNvSpPr txBox="1">
            <a:spLocks noChangeArrowheads="1"/>
          </p:cNvSpPr>
          <p:nvPr/>
        </p:nvSpPr>
        <p:spPr bwMode="auto">
          <a:xfrm>
            <a:off x="4396404" y="3669250"/>
            <a:ext cx="914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350" dirty="0"/>
              <a:t>Germany</a:t>
            </a:r>
          </a:p>
        </p:txBody>
      </p:sp>
      <p:sp>
        <p:nvSpPr>
          <p:cNvPr id="15" name="TextBox 20"/>
          <p:cNvSpPr txBox="1">
            <a:spLocks noChangeArrowheads="1"/>
          </p:cNvSpPr>
          <p:nvPr/>
        </p:nvSpPr>
        <p:spPr bwMode="auto">
          <a:xfrm>
            <a:off x="6690483" y="3669447"/>
            <a:ext cx="390779"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350" dirty="0"/>
              <a:t>UK</a:t>
            </a:r>
          </a:p>
        </p:txBody>
      </p:sp>
      <p:sp>
        <p:nvSpPr>
          <p:cNvPr id="16" name="TextBox 17"/>
          <p:cNvSpPr txBox="1">
            <a:spLocks noChangeArrowheads="1"/>
          </p:cNvSpPr>
          <p:nvPr/>
        </p:nvSpPr>
        <p:spPr bwMode="auto">
          <a:xfrm>
            <a:off x="7057995" y="3669447"/>
            <a:ext cx="38074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350" dirty="0"/>
              <a:t>US</a:t>
            </a:r>
          </a:p>
        </p:txBody>
      </p:sp>
      <p:sp>
        <p:nvSpPr>
          <p:cNvPr id="17" name="TextBox 18"/>
          <p:cNvSpPr txBox="1">
            <a:spLocks noChangeArrowheads="1"/>
          </p:cNvSpPr>
          <p:nvPr/>
        </p:nvSpPr>
        <p:spPr bwMode="auto">
          <a:xfrm>
            <a:off x="7367598" y="3669447"/>
            <a:ext cx="9144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1350" dirty="0"/>
              <a:t>Australia</a:t>
            </a:r>
          </a:p>
        </p:txBody>
      </p:sp>
      <p:pic>
        <p:nvPicPr>
          <p:cNvPr id="4098" name="Picture 2" descr="http://upload.wikimedia.org/wikipedia/commons/thumb/b/bd/Flag_of_Cuba.svg/800px-Flag_of_Cuba.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9060" y="5131373"/>
            <a:ext cx="1183931" cy="59196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6372" y="4570153"/>
            <a:ext cx="1285805" cy="857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9080" y="4808776"/>
            <a:ext cx="1463504" cy="87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8047" y="4272118"/>
            <a:ext cx="1513215" cy="82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24654" y="5206454"/>
            <a:ext cx="1326773" cy="698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5067" y="4648073"/>
            <a:ext cx="1322276" cy="779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146556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7236" y="304800"/>
            <a:ext cx="8229600" cy="1143000"/>
          </a:xfrm>
          <a:prstGeom prst="rect">
            <a:avLst/>
          </a:prstGeom>
        </p:spPr>
        <p:txBody>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Economics?</a:t>
            </a:r>
            <a:endParaRPr lang="en-US" dirty="0"/>
          </a:p>
        </p:txBody>
      </p:sp>
      <p:sp>
        <p:nvSpPr>
          <p:cNvPr id="3" name="Content Placeholder 2"/>
          <p:cNvSpPr txBox="1">
            <a:spLocks/>
          </p:cNvSpPr>
          <p:nvPr/>
        </p:nvSpPr>
        <p:spPr>
          <a:xfrm>
            <a:off x="23872" y="1295400"/>
            <a:ext cx="4598164" cy="5410200"/>
          </a:xfrm>
          <a:prstGeom prst="rect">
            <a:avLst/>
          </a:prstGeom>
        </p:spPr>
        <p:txBody>
          <a:bodyPr>
            <a:normAutofit fontScale="85000" lnSpcReduction="20000"/>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sz="2800" dirty="0" smtClean="0"/>
              <a:t>There will always be a demand for things people </a:t>
            </a:r>
            <a:r>
              <a:rPr lang="en-US" sz="2800" b="1" i="1" u="sng" dirty="0" smtClean="0">
                <a:solidFill>
                  <a:srgbClr val="FFFF00"/>
                </a:solidFill>
              </a:rPr>
              <a:t>need</a:t>
            </a:r>
            <a:r>
              <a:rPr lang="en-US" sz="2800" dirty="0" smtClean="0">
                <a:solidFill>
                  <a:srgbClr val="FFFF00"/>
                </a:solidFill>
              </a:rPr>
              <a:t> </a:t>
            </a:r>
            <a:r>
              <a:rPr lang="en-US" sz="2800" dirty="0" smtClean="0"/>
              <a:t>and things they </a:t>
            </a:r>
            <a:r>
              <a:rPr lang="en-US" sz="2800" b="1" i="1" u="sng" dirty="0" smtClean="0">
                <a:solidFill>
                  <a:srgbClr val="FFFF00"/>
                </a:solidFill>
              </a:rPr>
              <a:t>want</a:t>
            </a:r>
            <a:r>
              <a:rPr lang="en-US" sz="2800" dirty="0" smtClean="0"/>
              <a:t>.</a:t>
            </a:r>
          </a:p>
          <a:p>
            <a:pPr lvl="1"/>
            <a:r>
              <a:rPr lang="en-US" sz="2800" dirty="0" smtClean="0"/>
              <a:t>What are needs? Wants?</a:t>
            </a:r>
          </a:p>
          <a:p>
            <a:pPr lvl="1"/>
            <a:endParaRPr lang="en-US" sz="2800" dirty="0" smtClean="0"/>
          </a:p>
          <a:p>
            <a:r>
              <a:rPr lang="en-US" sz="2800" b="1" i="1" u="sng" dirty="0" smtClean="0">
                <a:solidFill>
                  <a:srgbClr val="FFFF00"/>
                </a:solidFill>
              </a:rPr>
              <a:t>Needs</a:t>
            </a:r>
            <a:r>
              <a:rPr lang="en-US" sz="2800" dirty="0" smtClean="0">
                <a:solidFill>
                  <a:srgbClr val="FFFF00"/>
                </a:solidFill>
              </a:rPr>
              <a:t> </a:t>
            </a:r>
            <a:r>
              <a:rPr lang="en-US" sz="2800" dirty="0" smtClean="0"/>
              <a:t>= required for survival</a:t>
            </a:r>
          </a:p>
          <a:p>
            <a:r>
              <a:rPr lang="en-US" sz="2800" b="1" i="1" u="sng" dirty="0" smtClean="0">
                <a:solidFill>
                  <a:srgbClr val="FFFF00"/>
                </a:solidFill>
              </a:rPr>
              <a:t>Wants</a:t>
            </a:r>
            <a:r>
              <a:rPr lang="en-US" sz="2800" u="sng" dirty="0" smtClean="0">
                <a:solidFill>
                  <a:srgbClr val="FFFF00"/>
                </a:solidFill>
              </a:rPr>
              <a:t> </a:t>
            </a:r>
            <a:r>
              <a:rPr lang="en-US" sz="2800" dirty="0" smtClean="0"/>
              <a:t>= make life more comfortable and enjoyable</a:t>
            </a:r>
          </a:p>
          <a:p>
            <a:endParaRPr lang="en-US" sz="2800" dirty="0" smtClean="0"/>
          </a:p>
          <a:p>
            <a:r>
              <a:rPr lang="en-US" sz="2800" dirty="0" smtClean="0"/>
              <a:t>Can anyone think of examples of each?</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438400"/>
            <a:ext cx="4187536" cy="2362200"/>
          </a:xfrm>
          <a:prstGeom prst="rect">
            <a:avLst/>
          </a:prstGeom>
        </p:spPr>
      </p:pic>
    </p:spTree>
    <p:extLst>
      <p:ext uri="{BB962C8B-B14F-4D97-AF65-F5344CB8AC3E}">
        <p14:creationId xmlns:p14="http://schemas.microsoft.com/office/powerpoint/2010/main" val="54939452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304800"/>
            <a:ext cx="8229600" cy="838200"/>
          </a:xfrm>
        </p:spPr>
        <p:txBody>
          <a:bodyPr/>
          <a:lstStyle/>
          <a:p>
            <a:r>
              <a:rPr lang="en-US" dirty="0" smtClean="0">
                <a:ea typeface="ＭＳ Ｐゴシック" pitchFamily="34" charset="-128"/>
              </a:rPr>
              <a:t>Adam Smith and Capitalism</a:t>
            </a:r>
          </a:p>
        </p:txBody>
      </p:sp>
      <p:sp>
        <p:nvSpPr>
          <p:cNvPr id="25603" name="Content Placeholder 2"/>
          <p:cNvSpPr>
            <a:spLocks noGrp="1"/>
          </p:cNvSpPr>
          <p:nvPr>
            <p:ph sz="half" idx="1"/>
          </p:nvPr>
        </p:nvSpPr>
        <p:spPr>
          <a:xfrm>
            <a:off x="304800" y="1447800"/>
            <a:ext cx="6430903" cy="5727539"/>
          </a:xfrm>
        </p:spPr>
        <p:txBody>
          <a:bodyPr>
            <a:noAutofit/>
          </a:bodyPr>
          <a:lstStyle/>
          <a:p>
            <a:pPr>
              <a:defRPr/>
            </a:pPr>
            <a:r>
              <a:rPr lang="en-US" b="1" i="1" u="sng" dirty="0" smtClean="0">
                <a:solidFill>
                  <a:srgbClr val="FFFF00"/>
                </a:solidFill>
              </a:rPr>
              <a:t>Scottish</a:t>
            </a:r>
            <a:r>
              <a:rPr lang="en-US" dirty="0" smtClean="0">
                <a:solidFill>
                  <a:srgbClr val="FFFF00"/>
                </a:solidFill>
              </a:rPr>
              <a:t> </a:t>
            </a:r>
            <a:r>
              <a:rPr lang="en-US" dirty="0" smtClean="0"/>
              <a:t>economist and philosopher</a:t>
            </a:r>
          </a:p>
          <a:p>
            <a:pPr>
              <a:defRPr/>
            </a:pPr>
            <a:r>
              <a:rPr lang="en-US" dirty="0" smtClean="0"/>
              <a:t>Wrote </a:t>
            </a:r>
            <a:r>
              <a:rPr lang="en-US" i="1" dirty="0" smtClean="0"/>
              <a:t>The </a:t>
            </a:r>
            <a:r>
              <a:rPr lang="en-US" b="1" i="1" u="sng" dirty="0" smtClean="0">
                <a:solidFill>
                  <a:srgbClr val="FFFF00"/>
                </a:solidFill>
              </a:rPr>
              <a:t>Wealth</a:t>
            </a:r>
            <a:r>
              <a:rPr lang="en-US" i="1" dirty="0" smtClean="0">
                <a:solidFill>
                  <a:srgbClr val="FFFF00"/>
                </a:solidFill>
              </a:rPr>
              <a:t> </a:t>
            </a:r>
            <a:r>
              <a:rPr lang="en-US" i="1" dirty="0" smtClean="0"/>
              <a:t>of </a:t>
            </a:r>
            <a:r>
              <a:rPr lang="en-US" b="1" i="1" u="sng" dirty="0" smtClean="0">
                <a:solidFill>
                  <a:srgbClr val="FFFF00"/>
                </a:solidFill>
              </a:rPr>
              <a:t>Nations</a:t>
            </a:r>
            <a:r>
              <a:rPr lang="en-US" dirty="0" smtClean="0"/>
              <a:t>  in 1776. </a:t>
            </a:r>
          </a:p>
          <a:p>
            <a:pPr lvl="1">
              <a:defRPr/>
            </a:pPr>
            <a:r>
              <a:rPr lang="en-US" sz="1800" dirty="0" smtClean="0"/>
              <a:t>Individuals left on their own would act in their own </a:t>
            </a:r>
            <a:r>
              <a:rPr lang="en-US" sz="1800" b="1" i="1" u="sng" dirty="0" smtClean="0">
                <a:solidFill>
                  <a:srgbClr val="FFFF00"/>
                </a:solidFill>
              </a:rPr>
              <a:t>self-interest.</a:t>
            </a:r>
            <a:r>
              <a:rPr lang="en-US" sz="1800" dirty="0" smtClean="0"/>
              <a:t> </a:t>
            </a:r>
          </a:p>
          <a:p>
            <a:pPr lvl="1">
              <a:defRPr/>
            </a:pPr>
            <a:r>
              <a:rPr lang="en-US" sz="1800" dirty="0" smtClean="0"/>
              <a:t>Guided by </a:t>
            </a:r>
            <a:r>
              <a:rPr lang="en-US" sz="1800" b="1" i="1" u="sng" dirty="0" smtClean="0">
                <a:solidFill>
                  <a:srgbClr val="FFFF00"/>
                </a:solidFill>
              </a:rPr>
              <a:t>“invisible</a:t>
            </a:r>
            <a:r>
              <a:rPr lang="en-US" sz="1800" i="1" u="sng" dirty="0" smtClean="0">
                <a:solidFill>
                  <a:srgbClr val="FFFF00"/>
                </a:solidFill>
              </a:rPr>
              <a:t>  </a:t>
            </a:r>
            <a:r>
              <a:rPr lang="en-US" sz="1800" b="1" i="1" u="sng" dirty="0" smtClean="0">
                <a:solidFill>
                  <a:srgbClr val="FFFF00"/>
                </a:solidFill>
              </a:rPr>
              <a:t>hand.”</a:t>
            </a:r>
          </a:p>
          <a:p>
            <a:pPr lvl="2">
              <a:defRPr/>
            </a:pPr>
            <a:r>
              <a:rPr lang="en-US" sz="1800" i="1" u="sng" dirty="0">
                <a:solidFill>
                  <a:schemeClr val="accent1"/>
                </a:solidFill>
                <a:hlinkClick r:id="rId2"/>
              </a:rPr>
              <a:t>https://</a:t>
            </a:r>
            <a:r>
              <a:rPr lang="en-US" sz="1800" i="1" u="sng" dirty="0" smtClean="0">
                <a:solidFill>
                  <a:schemeClr val="accent1"/>
                </a:solidFill>
                <a:hlinkClick r:id="rId2"/>
              </a:rPr>
              <a:t>youtu.be/ulyVXa-u4wE</a:t>
            </a:r>
            <a:r>
              <a:rPr lang="en-US" sz="1800" i="1" u="sng" dirty="0" smtClean="0">
                <a:solidFill>
                  <a:schemeClr val="accent1"/>
                </a:solidFill>
              </a:rPr>
              <a:t> </a:t>
            </a:r>
          </a:p>
          <a:p>
            <a:pPr lvl="1">
              <a:defRPr/>
            </a:pPr>
            <a:r>
              <a:rPr lang="en-US" sz="1800" dirty="0" smtClean="0"/>
              <a:t>Role of government is to guarantee free </a:t>
            </a:r>
            <a:r>
              <a:rPr lang="en-US" sz="1800" b="1" i="1" u="sng" dirty="0" smtClean="0">
                <a:solidFill>
                  <a:srgbClr val="FFFF00"/>
                </a:solidFill>
              </a:rPr>
              <a:t>competition</a:t>
            </a:r>
            <a:r>
              <a:rPr lang="en-US" sz="1800" b="1" u="sng" dirty="0" smtClean="0"/>
              <a:t>.</a:t>
            </a:r>
            <a:r>
              <a:rPr lang="en-US" sz="1800" dirty="0" smtClean="0"/>
              <a:t> </a:t>
            </a:r>
          </a:p>
          <a:p>
            <a:pPr lvl="1">
              <a:defRPr/>
            </a:pPr>
            <a:r>
              <a:rPr lang="en-US" sz="1800" dirty="0" smtClean="0"/>
              <a:t>Laissez-faire economics = </a:t>
            </a:r>
            <a:r>
              <a:rPr lang="en-US" sz="1800" i="1" dirty="0" smtClean="0"/>
              <a:t>“to let alone,” </a:t>
            </a:r>
            <a:r>
              <a:rPr lang="en-US" sz="1800" b="1" i="1" u="sng" dirty="0" smtClean="0">
                <a:solidFill>
                  <a:srgbClr val="FFFF00"/>
                </a:solidFill>
              </a:rPr>
              <a:t>government does not interfere in the marketplace. </a:t>
            </a:r>
            <a:endParaRPr lang="en-US" sz="1800" i="1" dirty="0" smtClean="0">
              <a:solidFill>
                <a:srgbClr val="FFFF00"/>
              </a:solidFill>
            </a:endParaRPr>
          </a:p>
          <a:p>
            <a:pPr>
              <a:defRPr/>
            </a:pPr>
            <a:r>
              <a:rPr lang="en-US" dirty="0" smtClean="0"/>
              <a:t>Influenced the philosophy on economics of the </a:t>
            </a:r>
            <a:r>
              <a:rPr lang="en-US" b="1" i="1" u="sng" dirty="0" smtClean="0">
                <a:solidFill>
                  <a:srgbClr val="FFFF00"/>
                </a:solidFill>
              </a:rPr>
              <a:t>Founding Fathers</a:t>
            </a:r>
            <a:r>
              <a:rPr lang="en-US" i="1" dirty="0" smtClean="0">
                <a:solidFill>
                  <a:srgbClr val="FFFF00"/>
                </a:solidFill>
              </a:rPr>
              <a:t>. </a:t>
            </a:r>
          </a:p>
          <a:p>
            <a:pPr>
              <a:defRPr/>
            </a:pPr>
            <a:endParaRPr lang="en-US" dirty="0" smtClean="0"/>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38800" y="2667000"/>
            <a:ext cx="3298825" cy="1731883"/>
          </a:xfr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p:txBody>
          <a:bodyPr/>
          <a:lstStyle/>
          <a:p>
            <a:r>
              <a:rPr lang="en-US" dirty="0" smtClean="0">
                <a:ea typeface="ＭＳ Ｐゴシック" pitchFamily="34" charset="-128"/>
              </a:rPr>
              <a:t>Capitalism</a:t>
            </a:r>
          </a:p>
        </p:txBody>
      </p:sp>
      <p:sp>
        <p:nvSpPr>
          <p:cNvPr id="26627" name="Content Placeholder 6"/>
          <p:cNvSpPr>
            <a:spLocks noGrp="1"/>
          </p:cNvSpPr>
          <p:nvPr>
            <p:ph sz="half" idx="1"/>
          </p:nvPr>
        </p:nvSpPr>
        <p:spPr>
          <a:xfrm>
            <a:off x="304800" y="1371600"/>
            <a:ext cx="5272087" cy="4443413"/>
          </a:xfrm>
        </p:spPr>
        <p:txBody>
          <a:bodyPr>
            <a:normAutofit fontScale="25000" lnSpcReduction="20000"/>
          </a:bodyPr>
          <a:lstStyle/>
          <a:p>
            <a:pPr>
              <a:buFont typeface="Wingdings 2" pitchFamily="18" charset="2"/>
              <a:buNone/>
            </a:pPr>
            <a:r>
              <a:rPr lang="en-US" sz="9600" b="1" i="1" u="sng" dirty="0" smtClean="0">
                <a:solidFill>
                  <a:srgbClr val="FFFF00"/>
                </a:solidFill>
                <a:ea typeface="ＭＳ Ｐゴシック" pitchFamily="34" charset="-128"/>
              </a:rPr>
              <a:t>Capitalism </a:t>
            </a:r>
            <a:r>
              <a:rPr lang="en-US" sz="9600" dirty="0" smtClean="0">
                <a:ea typeface="ＭＳ Ｐゴシック" pitchFamily="34" charset="-128"/>
              </a:rPr>
              <a:t>-  An economic system in which private citizens own and use the factors of production in order to seek profit.</a:t>
            </a:r>
          </a:p>
          <a:p>
            <a:endParaRPr lang="en-US" sz="9600" dirty="0" smtClean="0">
              <a:ea typeface="ＭＳ Ｐゴシック" pitchFamily="34" charset="-128"/>
            </a:endParaRPr>
          </a:p>
          <a:p>
            <a:r>
              <a:rPr lang="en-US" sz="9600" dirty="0" smtClean="0">
                <a:ea typeface="ＭＳ Ｐゴシック" pitchFamily="34" charset="-128"/>
              </a:rPr>
              <a:t>Another term used is </a:t>
            </a:r>
            <a:r>
              <a:rPr lang="en-US" sz="9600" b="1" i="1" u="sng" dirty="0" smtClean="0">
                <a:solidFill>
                  <a:srgbClr val="FFFF00"/>
                </a:solidFill>
                <a:ea typeface="ＭＳ Ｐゴシック" pitchFamily="34" charset="-128"/>
              </a:rPr>
              <a:t>free</a:t>
            </a:r>
            <a:r>
              <a:rPr lang="en-US" sz="9600" i="1" dirty="0" smtClean="0">
                <a:solidFill>
                  <a:srgbClr val="FFFF00"/>
                </a:solidFill>
                <a:ea typeface="ＭＳ Ｐゴシック" pitchFamily="34" charset="-128"/>
              </a:rPr>
              <a:t> </a:t>
            </a:r>
            <a:r>
              <a:rPr lang="en-US" sz="9600" b="1" i="1" u="sng" dirty="0" smtClean="0">
                <a:solidFill>
                  <a:srgbClr val="FFFF00"/>
                </a:solidFill>
                <a:ea typeface="ＭＳ Ｐゴシック" pitchFamily="34" charset="-128"/>
              </a:rPr>
              <a:t>enterprise,</a:t>
            </a:r>
            <a:r>
              <a:rPr lang="en-US" sz="9600" i="1" dirty="0" smtClean="0">
                <a:solidFill>
                  <a:srgbClr val="FFFF00"/>
                </a:solidFill>
                <a:ea typeface="ＭＳ Ｐゴシック" pitchFamily="34" charset="-128"/>
              </a:rPr>
              <a:t> </a:t>
            </a:r>
            <a:r>
              <a:rPr lang="en-US" sz="9600" dirty="0" smtClean="0">
                <a:ea typeface="ＭＳ Ｐゴシック" pitchFamily="34" charset="-128"/>
              </a:rPr>
              <a:t>which is a system which allows </a:t>
            </a:r>
            <a:r>
              <a:rPr lang="en-US" sz="9600" b="1" i="1" u="sng" dirty="0" smtClean="0">
                <a:solidFill>
                  <a:srgbClr val="FFFF00"/>
                </a:solidFill>
                <a:ea typeface="ＭＳ Ｐゴシック" pitchFamily="34" charset="-128"/>
              </a:rPr>
              <a:t>competition</a:t>
            </a:r>
            <a:r>
              <a:rPr lang="en-US" sz="9600" dirty="0" smtClean="0">
                <a:solidFill>
                  <a:srgbClr val="FFFF00"/>
                </a:solidFill>
                <a:ea typeface="ＭＳ Ｐゴシック" pitchFamily="34" charset="-128"/>
              </a:rPr>
              <a:t> </a:t>
            </a:r>
            <a:r>
              <a:rPr lang="en-US" sz="9600" dirty="0" smtClean="0">
                <a:ea typeface="ＭＳ Ｐゴシック" pitchFamily="34" charset="-128"/>
              </a:rPr>
              <a:t>to flourish. </a:t>
            </a:r>
          </a:p>
          <a:p>
            <a:r>
              <a:rPr lang="en-US" sz="9600" dirty="0" smtClean="0">
                <a:ea typeface="ＭＳ Ｐゴシック" pitchFamily="34" charset="-128"/>
              </a:rPr>
              <a:t>Sprung from two concepts:</a:t>
            </a:r>
          </a:p>
          <a:p>
            <a:pPr marL="625475" lvl="1" indent="-342900">
              <a:buFont typeface="Trebuchet MS" pitchFamily="34" charset="0"/>
              <a:buAutoNum type="arabicPeriod"/>
            </a:pPr>
            <a:r>
              <a:rPr lang="en-US" sz="9600" dirty="0" smtClean="0">
                <a:ea typeface="ＭＳ Ｐゴシック" pitchFamily="34" charset="-128"/>
              </a:rPr>
              <a:t>People could work for economic </a:t>
            </a:r>
            <a:r>
              <a:rPr lang="en-US" sz="9600" b="1" i="1" u="sng" dirty="0" smtClean="0">
                <a:solidFill>
                  <a:srgbClr val="FFFF00"/>
                </a:solidFill>
                <a:ea typeface="ＭＳ Ｐゴシック" pitchFamily="34" charset="-128"/>
              </a:rPr>
              <a:t>gain</a:t>
            </a:r>
            <a:r>
              <a:rPr lang="en-US" sz="9600" b="1" u="sng" dirty="0" smtClean="0">
                <a:ea typeface="ＭＳ Ｐゴシック" pitchFamily="34" charset="-128"/>
              </a:rPr>
              <a:t>.</a:t>
            </a:r>
            <a:endParaRPr lang="en-US" sz="9600" dirty="0" smtClean="0">
              <a:ea typeface="ＭＳ Ｐゴシック" pitchFamily="34" charset="-128"/>
            </a:endParaRPr>
          </a:p>
          <a:p>
            <a:pPr marL="625475" lvl="1" indent="-342900">
              <a:buFont typeface="Trebuchet MS" pitchFamily="34" charset="0"/>
              <a:buAutoNum type="arabicPeriod"/>
            </a:pPr>
            <a:r>
              <a:rPr lang="en-US" sz="9600" b="1" i="1" u="sng" dirty="0" smtClean="0">
                <a:solidFill>
                  <a:srgbClr val="FFFF00"/>
                </a:solidFill>
                <a:ea typeface="ＭＳ Ｐゴシック" pitchFamily="34" charset="-128"/>
              </a:rPr>
              <a:t>Government</a:t>
            </a:r>
            <a:r>
              <a:rPr lang="en-US" sz="9600" dirty="0" smtClean="0">
                <a:solidFill>
                  <a:srgbClr val="FFFF00"/>
                </a:solidFill>
                <a:ea typeface="ＭＳ Ｐゴシック" pitchFamily="34" charset="-128"/>
              </a:rPr>
              <a:t> </a:t>
            </a:r>
            <a:r>
              <a:rPr lang="en-US" sz="9600" dirty="0" smtClean="0">
                <a:ea typeface="ＭＳ Ｐゴシック" pitchFamily="34" charset="-128"/>
              </a:rPr>
              <a:t>should have a limited role in the economy</a:t>
            </a:r>
          </a:p>
          <a:p>
            <a:endParaRPr lang="en-US" dirty="0" smtClean="0">
              <a:ea typeface="ＭＳ Ｐゴシック"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2209800"/>
            <a:ext cx="3429000" cy="2571750"/>
          </a:xfrm>
          <a:prstGeom prst="rect">
            <a:avLst/>
          </a:prstGeom>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381000"/>
            <a:ext cx="8229600" cy="1143000"/>
          </a:xfrm>
        </p:spPr>
        <p:txBody>
          <a:bodyPr/>
          <a:lstStyle/>
          <a:p>
            <a:r>
              <a:rPr lang="en-US" dirty="0" smtClean="0">
                <a:ea typeface="ＭＳ Ｐゴシック" pitchFamily="34" charset="-128"/>
              </a:rPr>
              <a:t>Components of Capitalism</a:t>
            </a:r>
          </a:p>
        </p:txBody>
      </p:sp>
      <p:sp>
        <p:nvSpPr>
          <p:cNvPr id="27651" name="Content Placeholder 2"/>
          <p:cNvSpPr>
            <a:spLocks noGrp="1"/>
          </p:cNvSpPr>
          <p:nvPr>
            <p:ph sz="half" idx="1"/>
          </p:nvPr>
        </p:nvSpPr>
        <p:spPr>
          <a:xfrm>
            <a:off x="242887" y="1533646"/>
            <a:ext cx="4329113" cy="4518025"/>
          </a:xfrm>
        </p:spPr>
        <p:txBody>
          <a:bodyPr>
            <a:normAutofit lnSpcReduction="10000"/>
          </a:bodyPr>
          <a:lstStyle/>
          <a:p>
            <a:pPr lvl="1"/>
            <a:r>
              <a:rPr lang="en-US" sz="2400" b="1" i="1" u="sng" dirty="0" smtClean="0">
                <a:solidFill>
                  <a:srgbClr val="FFFF00"/>
                </a:solidFill>
                <a:ea typeface="ＭＳ Ｐゴシック" pitchFamily="34" charset="-128"/>
              </a:rPr>
              <a:t>Markets</a:t>
            </a:r>
            <a:r>
              <a:rPr lang="en-US" sz="2400" dirty="0" smtClean="0">
                <a:ea typeface="ＭＳ Ｐゴシック" pitchFamily="34" charset="-128"/>
              </a:rPr>
              <a:t> = where prices of goods and services are determined</a:t>
            </a:r>
          </a:p>
          <a:p>
            <a:pPr lvl="1"/>
            <a:r>
              <a:rPr lang="en-US" sz="2400" b="1" i="1" u="sng" dirty="0" smtClean="0">
                <a:solidFill>
                  <a:srgbClr val="FFFF00"/>
                </a:solidFill>
                <a:ea typeface="ＭＳ Ｐゴシック" pitchFamily="34" charset="-128"/>
              </a:rPr>
              <a:t>Economic Freedom </a:t>
            </a:r>
            <a:r>
              <a:rPr lang="en-US" sz="2400" dirty="0" smtClean="0">
                <a:ea typeface="ＭＳ Ｐゴシック" pitchFamily="34" charset="-128"/>
              </a:rPr>
              <a:t>= ability to choose job and when/where we want to work.</a:t>
            </a:r>
          </a:p>
          <a:p>
            <a:pPr lvl="1"/>
            <a:r>
              <a:rPr lang="en-US" sz="2400" b="1" i="1" u="sng" dirty="0" smtClean="0">
                <a:solidFill>
                  <a:srgbClr val="FFFF00"/>
                </a:solidFill>
                <a:ea typeface="ＭＳ Ｐゴシック" pitchFamily="34" charset="-128"/>
              </a:rPr>
              <a:t>Private Property Rights </a:t>
            </a:r>
            <a:r>
              <a:rPr lang="en-US" sz="2400" dirty="0" smtClean="0">
                <a:ea typeface="ＭＳ Ｐゴシック" pitchFamily="34" charset="-128"/>
              </a:rPr>
              <a:t>= freedom to use an own our property as we see fit.</a:t>
            </a:r>
          </a:p>
          <a:p>
            <a:endParaRPr lang="en-US" dirty="0" smtClean="0">
              <a:ea typeface="ＭＳ Ｐゴシック" pitchFamily="34" charset="-128"/>
            </a:endParaRPr>
          </a:p>
        </p:txBody>
      </p:sp>
      <p:pic>
        <p:nvPicPr>
          <p:cNvPr id="27652" name="Picture 2" descr="C:\Documents and Settings\dms.intern3\Local Settings\Temporary Internet Files\Content.IE5\BO5XYP7Z\MC900231877[1].wmf"/>
          <p:cNvPicPr>
            <a:picLocks noGrp="1" noChangeAspect="1" noChangeArrowheads="1"/>
          </p:cNvPicPr>
          <p:nvPr>
            <p:ph sz="half" idx="2"/>
          </p:nvPr>
        </p:nvPicPr>
        <p:blipFill>
          <a:blip r:embed="rId2" cstate="print"/>
          <a:stretch>
            <a:fillRect/>
          </a:stretch>
        </p:blipFill>
        <p:spPr>
          <a:xfrm>
            <a:off x="5410200" y="1856903"/>
            <a:ext cx="2884378" cy="3248497"/>
          </a:xfr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33400" y="230010"/>
            <a:ext cx="7055380" cy="1400530"/>
          </a:xfrm>
        </p:spPr>
        <p:txBody>
          <a:bodyPr/>
          <a:lstStyle/>
          <a:p>
            <a:r>
              <a:rPr lang="en-US" dirty="0" smtClean="0">
                <a:ea typeface="ＭＳ Ｐゴシック" pitchFamily="34" charset="-128"/>
              </a:rPr>
              <a:t>Components of Capitalism </a:t>
            </a:r>
          </a:p>
        </p:txBody>
      </p:sp>
      <p:sp>
        <p:nvSpPr>
          <p:cNvPr id="3" name="Content Placeholder 2"/>
          <p:cNvSpPr>
            <a:spLocks noGrp="1"/>
          </p:cNvSpPr>
          <p:nvPr>
            <p:ph sz="half" idx="1"/>
          </p:nvPr>
        </p:nvSpPr>
        <p:spPr>
          <a:xfrm>
            <a:off x="76200" y="1905000"/>
            <a:ext cx="5715000" cy="4219575"/>
          </a:xfrm>
        </p:spPr>
        <p:txBody>
          <a:bodyPr>
            <a:normAutofit fontScale="62500" lnSpcReduction="20000"/>
          </a:bodyPr>
          <a:lstStyle/>
          <a:p>
            <a:pPr lvl="1">
              <a:defRPr/>
            </a:pPr>
            <a:r>
              <a:rPr lang="en-US" sz="3600" b="1" i="1" u="sng" dirty="0" smtClean="0">
                <a:solidFill>
                  <a:srgbClr val="FFFF00"/>
                </a:solidFill>
              </a:rPr>
              <a:t>Competition</a:t>
            </a:r>
            <a:r>
              <a:rPr lang="en-US" sz="3600" dirty="0" smtClean="0"/>
              <a:t> = struggle between buyers and sellers to get lowest prices.</a:t>
            </a:r>
          </a:p>
          <a:p>
            <a:pPr lvl="1">
              <a:buNone/>
              <a:defRPr/>
            </a:pPr>
            <a:r>
              <a:rPr lang="en-US" sz="3600" b="1" u="sng" dirty="0" smtClean="0"/>
              <a:t> </a:t>
            </a:r>
            <a:endParaRPr lang="en-US" sz="3600" dirty="0" smtClean="0"/>
          </a:p>
          <a:p>
            <a:pPr lvl="1">
              <a:defRPr/>
            </a:pPr>
            <a:r>
              <a:rPr lang="en-US" sz="3600" b="1" i="1" u="sng" dirty="0" smtClean="0">
                <a:solidFill>
                  <a:srgbClr val="FFFF00"/>
                </a:solidFill>
              </a:rPr>
              <a:t>Profit Motive </a:t>
            </a:r>
            <a:r>
              <a:rPr lang="en-US" sz="3600" dirty="0" smtClean="0"/>
              <a:t>= driving force that encouraged people to improve position</a:t>
            </a:r>
          </a:p>
          <a:p>
            <a:pPr lvl="1">
              <a:buNone/>
              <a:defRPr/>
            </a:pPr>
            <a:endParaRPr lang="en-US" sz="3600" dirty="0" smtClean="0"/>
          </a:p>
          <a:p>
            <a:pPr lvl="1">
              <a:defRPr/>
            </a:pPr>
            <a:r>
              <a:rPr lang="en-US" sz="3600" b="1" i="1" u="sng" dirty="0" smtClean="0">
                <a:solidFill>
                  <a:srgbClr val="FFFF00"/>
                </a:solidFill>
              </a:rPr>
              <a:t>Voluntary Exchange </a:t>
            </a:r>
            <a:r>
              <a:rPr lang="en-US" sz="3600" dirty="0" smtClean="0"/>
              <a:t>= buyers and sellers freely and willingly engaging in market transactions</a:t>
            </a:r>
          </a:p>
          <a:p>
            <a:pPr>
              <a:defRPr/>
            </a:pPr>
            <a:endParaRPr lang="en-US" dirty="0"/>
          </a:p>
        </p:txBody>
      </p:sp>
      <p:pic>
        <p:nvPicPr>
          <p:cNvPr id="28676" name="Picture 2" descr="C:\Documents and Settings\dms.intern3\Local Settings\Temporary Internet Files\Content.IE5\I1TB9331\MC900287311[1].wmf"/>
          <p:cNvPicPr>
            <a:picLocks noGrp="1" noChangeAspect="1" noChangeArrowheads="1"/>
          </p:cNvPicPr>
          <p:nvPr>
            <p:ph sz="half" idx="2"/>
          </p:nvPr>
        </p:nvPicPr>
        <p:blipFill>
          <a:blip r:embed="rId2" cstate="print"/>
          <a:srcRect/>
          <a:stretch>
            <a:fillRect/>
          </a:stretch>
        </p:blipFill>
        <p:spPr>
          <a:xfrm>
            <a:off x="6019800" y="1905000"/>
            <a:ext cx="2787650" cy="3321050"/>
          </a:xfr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April 14th</a:t>
            </a:r>
            <a:endParaRPr lang="en-US" dirty="0"/>
          </a:p>
        </p:txBody>
      </p:sp>
      <p:sp>
        <p:nvSpPr>
          <p:cNvPr id="3" name="Content Placeholder 2"/>
          <p:cNvSpPr>
            <a:spLocks noGrp="1"/>
          </p:cNvSpPr>
          <p:nvPr>
            <p:ph idx="1"/>
          </p:nvPr>
        </p:nvSpPr>
        <p:spPr>
          <a:xfrm>
            <a:off x="242723" y="1524000"/>
            <a:ext cx="7539354" cy="5029206"/>
          </a:xfrm>
        </p:spPr>
        <p:txBody>
          <a:bodyPr/>
          <a:lstStyle/>
          <a:p>
            <a:endParaRPr lang="en-US" dirty="0" smtClean="0"/>
          </a:p>
          <a:p>
            <a:r>
              <a:rPr lang="en-US" dirty="0" smtClean="0"/>
              <a:t>Take out Economics outlines</a:t>
            </a:r>
          </a:p>
          <a:p>
            <a:endParaRPr lang="en-US" dirty="0"/>
          </a:p>
          <a:p>
            <a:r>
              <a:rPr lang="en-US" dirty="0" smtClean="0"/>
              <a:t>Review from Wednesday by yourself:</a:t>
            </a:r>
          </a:p>
          <a:p>
            <a:pPr lvl="1"/>
            <a:r>
              <a:rPr lang="en-US" dirty="0" smtClean="0"/>
              <a:t>Traditional </a:t>
            </a:r>
          </a:p>
          <a:p>
            <a:pPr lvl="1"/>
            <a:r>
              <a:rPr lang="en-US" dirty="0" smtClean="0"/>
              <a:t>Command </a:t>
            </a:r>
          </a:p>
          <a:p>
            <a:pPr lvl="1"/>
            <a:r>
              <a:rPr lang="en-US" dirty="0" smtClean="0"/>
              <a:t>Market </a:t>
            </a:r>
          </a:p>
          <a:p>
            <a:pPr lvl="1"/>
            <a:r>
              <a:rPr lang="en-US" dirty="0" smtClean="0"/>
              <a:t>Mixed </a:t>
            </a:r>
            <a:endParaRPr lang="en-US" dirty="0"/>
          </a:p>
          <a:p>
            <a:pPr lvl="1"/>
            <a:r>
              <a:rPr lang="en-US" sz="1900" dirty="0" smtClean="0"/>
              <a:t>Pick two and explain: How </a:t>
            </a:r>
            <a:r>
              <a:rPr lang="en-US" sz="1900" dirty="0"/>
              <a:t>they decide what to produce, how to produce, and for whom to produce?</a:t>
            </a:r>
          </a:p>
          <a:p>
            <a:pPr marL="0" indent="0">
              <a:buNone/>
            </a:pPr>
            <a:endParaRPr lang="en-US" dirty="0"/>
          </a:p>
          <a:p>
            <a:endParaRPr lang="en-US" dirty="0"/>
          </a:p>
        </p:txBody>
      </p:sp>
    </p:spTree>
    <p:extLst>
      <p:ext uri="{BB962C8B-B14F-4D97-AF65-F5344CB8AC3E}">
        <p14:creationId xmlns:p14="http://schemas.microsoft.com/office/powerpoint/2010/main" val="4371545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What are the three basic economic questions?</a:t>
            </a:r>
          </a:p>
          <a:p>
            <a:r>
              <a:rPr lang="en-US" dirty="0" smtClean="0"/>
              <a:t>Define scarcity</a:t>
            </a:r>
          </a:p>
          <a:p>
            <a:r>
              <a:rPr lang="en-US" dirty="0" smtClean="0"/>
              <a:t>What is the law of supply and demand?</a:t>
            </a:r>
          </a:p>
          <a:p>
            <a:r>
              <a:rPr lang="en-US" dirty="0" smtClean="0"/>
              <a:t>Define competition</a:t>
            </a:r>
          </a:p>
          <a:p>
            <a:r>
              <a:rPr lang="en-US" dirty="0" smtClean="0"/>
              <a:t>Define monopoly</a:t>
            </a:r>
          </a:p>
          <a:p>
            <a:r>
              <a:rPr lang="en-US" dirty="0" smtClean="0"/>
              <a:t>What is a command economy?</a:t>
            </a:r>
          </a:p>
          <a:p>
            <a:r>
              <a:rPr lang="en-US" dirty="0" smtClean="0"/>
              <a:t>What is a free market economy?</a:t>
            </a:r>
            <a:endParaRPr lang="en-US" dirty="0"/>
          </a:p>
        </p:txBody>
      </p:sp>
    </p:spTree>
    <p:extLst>
      <p:ext uri="{BB962C8B-B14F-4D97-AF65-F5344CB8AC3E}">
        <p14:creationId xmlns:p14="http://schemas.microsoft.com/office/powerpoint/2010/main" val="336620214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81000" y="152400"/>
            <a:ext cx="8077200" cy="1676400"/>
          </a:xfrm>
        </p:spPr>
        <p:txBody>
          <a:bodyPr>
            <a:noAutofit/>
          </a:bodyPr>
          <a:lstStyle/>
          <a:p>
            <a:pPr algn="ctr" eaLnBrk="1" hangingPunct="1"/>
            <a:r>
              <a:rPr lang="en-US" sz="5000" cap="none" dirty="0" smtClean="0">
                <a:ea typeface="ＭＳ Ｐゴシック" pitchFamily="34" charset="-128"/>
              </a:rPr>
              <a:t/>
            </a:r>
            <a:br>
              <a:rPr lang="en-US" sz="5000" cap="none" dirty="0" smtClean="0">
                <a:ea typeface="ＭＳ Ｐゴシック" pitchFamily="34" charset="-128"/>
              </a:rPr>
            </a:br>
            <a:r>
              <a:rPr lang="en-US" sz="5000" cap="none" dirty="0" smtClean="0">
                <a:ea typeface="ＭＳ Ｐゴシック" pitchFamily="34" charset="-128"/>
              </a:rPr>
              <a:t/>
            </a:r>
            <a:br>
              <a:rPr lang="en-US" sz="5000" cap="none" dirty="0" smtClean="0">
                <a:ea typeface="ＭＳ Ｐゴシック" pitchFamily="34" charset="-128"/>
              </a:rPr>
            </a:br>
            <a:r>
              <a:rPr lang="en-US" sz="5000" cap="none" dirty="0" smtClean="0">
                <a:ea typeface="ＭＳ Ｐゴシック" pitchFamily="34" charset="-128"/>
              </a:rPr>
              <a:t/>
            </a:r>
            <a:br>
              <a:rPr lang="en-US" sz="5000" cap="none" dirty="0" smtClean="0">
                <a:ea typeface="ＭＳ Ｐゴシック" pitchFamily="34" charset="-128"/>
              </a:rPr>
            </a:br>
            <a:r>
              <a:rPr lang="en-US" sz="5000" cap="none" dirty="0" smtClean="0">
                <a:ea typeface="ＭＳ Ｐゴシック" pitchFamily="34" charset="-128"/>
              </a:rPr>
              <a:t>Factors of Production and GDP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691" y="2209800"/>
            <a:ext cx="7372350" cy="3676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609600"/>
            <a:ext cx="8153400" cy="990600"/>
          </a:xfrm>
        </p:spPr>
        <p:txBody>
          <a:bodyPr/>
          <a:lstStyle/>
          <a:p>
            <a:r>
              <a:rPr lang="en-US" dirty="0" smtClean="0">
                <a:ea typeface="ＭＳ Ｐゴシック" pitchFamily="34" charset="-128"/>
              </a:rPr>
              <a:t>Production in the U.S.</a:t>
            </a:r>
          </a:p>
        </p:txBody>
      </p:sp>
      <p:sp>
        <p:nvSpPr>
          <p:cNvPr id="3" name="Content Placeholder 2"/>
          <p:cNvSpPr>
            <a:spLocks noGrp="1"/>
          </p:cNvSpPr>
          <p:nvPr>
            <p:ph idx="1"/>
          </p:nvPr>
        </p:nvSpPr>
        <p:spPr>
          <a:xfrm>
            <a:off x="612775" y="1600200"/>
            <a:ext cx="8153400" cy="4648200"/>
          </a:xfrm>
        </p:spPr>
        <p:txBody>
          <a:bodyPr>
            <a:normAutofit/>
          </a:bodyPr>
          <a:lstStyle/>
          <a:p>
            <a:pPr>
              <a:defRPr/>
            </a:pPr>
            <a:r>
              <a:rPr lang="en-US" sz="3600" dirty="0" smtClean="0"/>
              <a:t>Generally produces two things:</a:t>
            </a:r>
          </a:p>
          <a:p>
            <a:pPr marL="835025" lvl="1" indent="-514350">
              <a:buFont typeface="+mj-lt"/>
              <a:buAutoNum type="arabicPeriod"/>
              <a:defRPr/>
            </a:pPr>
            <a:r>
              <a:rPr lang="en-US" sz="3600" b="1" i="1" u="sng" dirty="0" smtClean="0">
                <a:solidFill>
                  <a:srgbClr val="FFFF00"/>
                </a:solidFill>
              </a:rPr>
              <a:t>Goods</a:t>
            </a:r>
          </a:p>
          <a:p>
            <a:pPr marL="835025" lvl="1" indent="-514350">
              <a:buFont typeface="+mj-lt"/>
              <a:buAutoNum type="arabicPeriod"/>
              <a:defRPr/>
            </a:pPr>
            <a:r>
              <a:rPr lang="en-US" sz="3600" b="1" i="1" u="sng" dirty="0" smtClean="0">
                <a:solidFill>
                  <a:srgbClr val="FFFF00"/>
                </a:solidFill>
              </a:rPr>
              <a:t>Services</a:t>
            </a:r>
          </a:p>
          <a:p>
            <a:pPr marL="835025" lvl="1" indent="-514350">
              <a:buFont typeface="+mj-lt"/>
              <a:buAutoNum type="arabicPeriod"/>
              <a:defRPr/>
            </a:pPr>
            <a:endParaRPr lang="en-US" sz="3600" dirty="0" smtClean="0"/>
          </a:p>
          <a:p>
            <a:pPr marL="514350" indent="-514350">
              <a:defRPr/>
            </a:pPr>
            <a:endParaRPr lang="en-US" sz="3600" dirty="0" smtClean="0"/>
          </a:p>
        </p:txBody>
      </p:sp>
      <p:pic>
        <p:nvPicPr>
          <p:cNvPr id="62466" name="Picture 2" descr="http://t0.gstatic.com/images?q=tbn:ANd9GcQecyVuobsqosTaemV3wsyrJwrYUV2HRdYa2uA4f4lt2jXscNem:peachebooks.com/yahoo_site_admin/assets/images/services_and_goods.295220447_std.png"/>
          <p:cNvPicPr>
            <a:picLocks noChangeAspect="1" noChangeArrowheads="1"/>
          </p:cNvPicPr>
          <p:nvPr/>
        </p:nvPicPr>
        <p:blipFill>
          <a:blip r:embed="rId2" cstate="print"/>
          <a:srcRect/>
          <a:stretch>
            <a:fillRect/>
          </a:stretch>
        </p:blipFill>
        <p:spPr bwMode="auto">
          <a:xfrm>
            <a:off x="3657600" y="2209800"/>
            <a:ext cx="4724400" cy="26918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2775" y="228600"/>
            <a:ext cx="8153400" cy="990600"/>
          </a:xfrm>
        </p:spPr>
        <p:txBody>
          <a:bodyPr/>
          <a:lstStyle/>
          <a:p>
            <a:r>
              <a:rPr lang="en-US" smtClean="0">
                <a:ea typeface="ＭＳ Ｐゴシック" pitchFamily="34" charset="-128"/>
              </a:rPr>
              <a:t>Factors of Production</a:t>
            </a:r>
          </a:p>
        </p:txBody>
      </p:sp>
      <p:sp>
        <p:nvSpPr>
          <p:cNvPr id="11267" name="Content Placeholder 2"/>
          <p:cNvSpPr>
            <a:spLocks noGrp="1"/>
          </p:cNvSpPr>
          <p:nvPr>
            <p:ph idx="1"/>
          </p:nvPr>
        </p:nvSpPr>
        <p:spPr>
          <a:xfrm>
            <a:off x="612775" y="1600200"/>
            <a:ext cx="8153400" cy="4495800"/>
          </a:xfrm>
        </p:spPr>
        <p:txBody>
          <a:bodyPr>
            <a:normAutofit fontScale="92500"/>
          </a:bodyPr>
          <a:lstStyle/>
          <a:p>
            <a:r>
              <a:rPr lang="en-US" sz="3600" dirty="0" smtClean="0">
                <a:ea typeface="ＭＳ Ｐゴシック" pitchFamily="34" charset="-128"/>
              </a:rPr>
              <a:t>The economic resources necessary to produce goods and services.</a:t>
            </a:r>
          </a:p>
          <a:p>
            <a:r>
              <a:rPr lang="en-US" sz="3600" dirty="0" smtClean="0">
                <a:ea typeface="ＭＳ Ｐゴシック" pitchFamily="34" charset="-128"/>
              </a:rPr>
              <a:t>There are four types:</a:t>
            </a:r>
          </a:p>
          <a:p>
            <a:pPr marL="835025" lvl="1" indent="-514350">
              <a:buFont typeface="Tw Cen MT" pitchFamily="34" charset="0"/>
              <a:buAutoNum type="arabicPeriod"/>
            </a:pPr>
            <a:r>
              <a:rPr lang="en-US" sz="3600" b="1" i="1" u="sng" dirty="0" smtClean="0">
                <a:solidFill>
                  <a:srgbClr val="FFFF00"/>
                </a:solidFill>
                <a:ea typeface="ＭＳ Ｐゴシック" pitchFamily="34" charset="-128"/>
              </a:rPr>
              <a:t>Land</a:t>
            </a:r>
          </a:p>
          <a:p>
            <a:pPr marL="835025" lvl="1" indent="-514350">
              <a:buFont typeface="Tw Cen MT" pitchFamily="34" charset="0"/>
              <a:buAutoNum type="arabicPeriod"/>
            </a:pPr>
            <a:r>
              <a:rPr lang="en-US" sz="3600" b="1" i="1" u="sng" dirty="0" smtClean="0">
                <a:solidFill>
                  <a:srgbClr val="FFFF00"/>
                </a:solidFill>
                <a:ea typeface="ＭＳ Ｐゴシック" pitchFamily="34" charset="-128"/>
              </a:rPr>
              <a:t>Labor</a:t>
            </a:r>
          </a:p>
          <a:p>
            <a:pPr marL="835025" lvl="1" indent="-514350">
              <a:buFont typeface="Tw Cen MT" pitchFamily="34" charset="0"/>
              <a:buAutoNum type="arabicPeriod"/>
            </a:pPr>
            <a:r>
              <a:rPr lang="en-US" sz="3600" b="1" i="1" u="sng" dirty="0" smtClean="0">
                <a:solidFill>
                  <a:srgbClr val="FFFF00"/>
                </a:solidFill>
                <a:ea typeface="ＭＳ Ｐゴシック" pitchFamily="34" charset="-128"/>
              </a:rPr>
              <a:t>Capital </a:t>
            </a:r>
          </a:p>
          <a:p>
            <a:pPr marL="835025" lvl="1" indent="-514350">
              <a:buFont typeface="Tw Cen MT" pitchFamily="34" charset="0"/>
              <a:buAutoNum type="arabicPeriod"/>
            </a:pPr>
            <a:r>
              <a:rPr lang="en-US" sz="3600" b="1" i="1" u="sng" dirty="0" smtClean="0">
                <a:solidFill>
                  <a:srgbClr val="FFFF00"/>
                </a:solidFill>
                <a:ea typeface="ＭＳ Ｐゴシック" pitchFamily="34" charset="-128"/>
              </a:rPr>
              <a:t>Entrepreneurs</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12775" y="228600"/>
            <a:ext cx="8153400" cy="990600"/>
          </a:xfrm>
        </p:spPr>
        <p:txBody>
          <a:bodyPr/>
          <a:lstStyle/>
          <a:p>
            <a:r>
              <a:rPr lang="en-US" smtClean="0">
                <a:ea typeface="ＭＳ Ｐゴシック" pitchFamily="34" charset="-128"/>
              </a:rPr>
              <a:t>Land</a:t>
            </a:r>
          </a:p>
        </p:txBody>
      </p:sp>
      <p:sp>
        <p:nvSpPr>
          <p:cNvPr id="12291" name="Content Placeholder 2"/>
          <p:cNvSpPr>
            <a:spLocks noGrp="1"/>
          </p:cNvSpPr>
          <p:nvPr>
            <p:ph idx="1"/>
          </p:nvPr>
        </p:nvSpPr>
        <p:spPr>
          <a:xfrm>
            <a:off x="381000" y="1219200"/>
            <a:ext cx="8153400" cy="4876800"/>
          </a:xfrm>
        </p:spPr>
        <p:txBody>
          <a:bodyPr>
            <a:normAutofit lnSpcReduction="10000"/>
          </a:bodyPr>
          <a:lstStyle/>
          <a:p>
            <a:r>
              <a:rPr lang="en-US" sz="3200" dirty="0" smtClean="0">
                <a:ea typeface="ＭＳ Ｐゴシック" pitchFamily="34" charset="-128"/>
              </a:rPr>
              <a:t>Also known as </a:t>
            </a:r>
            <a:r>
              <a:rPr lang="en-US" sz="3200" b="1" i="1" u="sng" dirty="0" smtClean="0">
                <a:solidFill>
                  <a:srgbClr val="FFFF00"/>
                </a:solidFill>
                <a:ea typeface="ＭＳ Ｐゴシック" pitchFamily="34" charset="-128"/>
              </a:rPr>
              <a:t>natural resources</a:t>
            </a:r>
            <a:r>
              <a:rPr lang="en-US" sz="3200" dirty="0" smtClean="0">
                <a:solidFill>
                  <a:srgbClr val="FFFF00"/>
                </a:solidFill>
                <a:ea typeface="ＭＳ Ｐゴシック" pitchFamily="34" charset="-128"/>
              </a:rPr>
              <a:t>.</a:t>
            </a:r>
            <a:endParaRPr lang="en-US" sz="3200" dirty="0" smtClean="0">
              <a:ea typeface="ＭＳ Ｐゴシック" pitchFamily="34" charset="-128"/>
            </a:endParaRPr>
          </a:p>
          <a:p>
            <a:endParaRPr lang="en-US" sz="3200" dirty="0" smtClean="0">
              <a:ea typeface="ＭＳ Ｐゴシック" pitchFamily="34" charset="-128"/>
            </a:endParaRPr>
          </a:p>
          <a:p>
            <a:r>
              <a:rPr lang="en-US" sz="3200" dirty="0" smtClean="0">
                <a:ea typeface="ＭＳ Ｐゴシック" pitchFamily="34" charset="-128"/>
              </a:rPr>
              <a:t>“The gifts of nature.”</a:t>
            </a:r>
          </a:p>
          <a:p>
            <a:endParaRPr lang="en-US" sz="3200" dirty="0" smtClean="0">
              <a:ea typeface="ＭＳ Ｐゴシック" pitchFamily="34" charset="-128"/>
            </a:endParaRPr>
          </a:p>
          <a:p>
            <a:endParaRPr lang="en-US" sz="3200" dirty="0" smtClean="0">
              <a:ea typeface="ＭＳ Ｐゴシック" pitchFamily="34" charset="-128"/>
            </a:endParaRPr>
          </a:p>
          <a:p>
            <a:r>
              <a:rPr lang="en-US" sz="3200" dirty="0" smtClean="0">
                <a:ea typeface="ＭＳ Ｐゴシック" pitchFamily="34" charset="-128"/>
              </a:rPr>
              <a:t>Examples:</a:t>
            </a:r>
          </a:p>
          <a:p>
            <a:pPr lvl="1"/>
            <a:r>
              <a:rPr lang="en-US" sz="3200" b="1" i="1" u="sng" dirty="0" smtClean="0">
                <a:solidFill>
                  <a:srgbClr val="FFFF00"/>
                </a:solidFill>
                <a:ea typeface="ＭＳ Ｐゴシック" pitchFamily="34" charset="-128"/>
              </a:rPr>
              <a:t>Land, rainfall, minerals, etc. </a:t>
            </a:r>
          </a:p>
          <a:p>
            <a:pPr lvl="1"/>
            <a:r>
              <a:rPr lang="en-US" sz="3200" dirty="0" smtClean="0">
                <a:ea typeface="ＭＳ Ｐゴシック" pitchFamily="34" charset="-128"/>
              </a:rPr>
              <a:t>Anything that is created by nature. </a:t>
            </a:r>
          </a:p>
          <a:p>
            <a:endParaRPr lang="en-US" dirty="0" smtClean="0">
              <a:ea typeface="ＭＳ Ｐゴシック" pitchFamily="34" charset="-128"/>
            </a:endParaRPr>
          </a:p>
        </p:txBody>
      </p:sp>
      <p:pic>
        <p:nvPicPr>
          <p:cNvPr id="60418" name="Picture 2" descr="http://t2.gstatic.com/images?q=tbn:ANd9GcSt6Hp_k6Z8yDH1NGTJQfmUkeXCrbMQuia75m9ynxqstHbK6asNGA:upload.wikimedia.org/wikipedia/commons/5/51/ShiFengWaterFall_002.jpg"/>
          <p:cNvPicPr>
            <a:picLocks noChangeAspect="1" noChangeArrowheads="1"/>
          </p:cNvPicPr>
          <p:nvPr/>
        </p:nvPicPr>
        <p:blipFill>
          <a:blip r:embed="rId2" cstate="print"/>
          <a:srcRect/>
          <a:stretch>
            <a:fillRect/>
          </a:stretch>
        </p:blipFill>
        <p:spPr bwMode="auto">
          <a:xfrm>
            <a:off x="4876800" y="2188779"/>
            <a:ext cx="3505200" cy="233255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5400" dirty="0" smtClean="0"/>
              <a:t>Scarcity</a:t>
            </a:r>
            <a:endParaRPr lang="en-US" sz="5400" dirty="0"/>
          </a:p>
        </p:txBody>
      </p:sp>
      <p:sp>
        <p:nvSpPr>
          <p:cNvPr id="3" name="Content Placeholder 2"/>
          <p:cNvSpPr>
            <a:spLocks noGrp="1"/>
          </p:cNvSpPr>
          <p:nvPr>
            <p:ph idx="1"/>
          </p:nvPr>
        </p:nvSpPr>
        <p:spPr>
          <a:xfrm>
            <a:off x="76200" y="1551888"/>
            <a:ext cx="4495800" cy="5334000"/>
          </a:xfrm>
        </p:spPr>
        <p:txBody>
          <a:bodyPr>
            <a:normAutofit/>
          </a:bodyPr>
          <a:lstStyle/>
          <a:p>
            <a:r>
              <a:rPr lang="en-US" sz="2900" dirty="0" smtClean="0"/>
              <a:t>Since we have unlimited wants and limited resources, this leads to </a:t>
            </a:r>
            <a:r>
              <a:rPr lang="en-US" sz="2900" b="1" i="1" u="sng" dirty="0" smtClean="0">
                <a:solidFill>
                  <a:srgbClr val="FFFF00"/>
                </a:solidFill>
              </a:rPr>
              <a:t>scarcity</a:t>
            </a:r>
            <a:r>
              <a:rPr lang="en-US" sz="2900" b="1" u="sng" dirty="0" smtClean="0"/>
              <a:t>.</a:t>
            </a:r>
          </a:p>
          <a:p>
            <a:endParaRPr lang="en-US" sz="2900" dirty="0"/>
          </a:p>
          <a:p>
            <a:r>
              <a:rPr lang="en-US" sz="2900" dirty="0" smtClean="0"/>
              <a:t>What are some examples of scarce resources? Resources that are not scarce?</a:t>
            </a:r>
          </a:p>
          <a:p>
            <a:pPr marL="0" indent="0">
              <a:buNone/>
            </a:pPr>
            <a:r>
              <a:rPr lang="en-US" dirty="0"/>
              <a:t>R</a:t>
            </a:r>
            <a:r>
              <a:rPr lang="en-US" dirty="0" smtClean="0"/>
              <a:t>esources can be scarce in some areas and not in others</a:t>
            </a:r>
          </a:p>
          <a:p>
            <a:endParaRPr lang="en-US" dirty="0"/>
          </a:p>
          <a:p>
            <a:endParaRPr lang="en-US" dirty="0"/>
          </a:p>
        </p:txBody>
      </p:sp>
      <p:pic>
        <p:nvPicPr>
          <p:cNvPr id="103426" name="Picture 2" descr="http://t2.gstatic.com/images?q=tbn:ANd9GcSOmQ_W6qXhVUeVoBXlSRlcsDkdI3caYy-imJiK90T5PZ2a0tve0g:naturalgrocers.com/sites/default/files/water%2520bottle.jpg"/>
          <p:cNvPicPr>
            <a:picLocks noChangeAspect="1" noChangeArrowheads="1"/>
          </p:cNvPicPr>
          <p:nvPr/>
        </p:nvPicPr>
        <p:blipFill>
          <a:blip r:embed="rId3" cstate="print"/>
          <a:srcRect/>
          <a:stretch>
            <a:fillRect/>
          </a:stretch>
        </p:blipFill>
        <p:spPr bwMode="auto">
          <a:xfrm>
            <a:off x="5490620" y="304800"/>
            <a:ext cx="2933700" cy="2476814"/>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116" y="3810000"/>
            <a:ext cx="4236032" cy="1115488"/>
          </a:xfrm>
          <a:prstGeom prst="rect">
            <a:avLst/>
          </a:prstGeom>
        </p:spPr>
      </p:pic>
    </p:spTree>
    <p:extLst>
      <p:ext uri="{BB962C8B-B14F-4D97-AF65-F5344CB8AC3E}">
        <p14:creationId xmlns:p14="http://schemas.microsoft.com/office/powerpoint/2010/main" val="19882046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fade">
                                      <p:cBhvr>
                                        <p:cTn id="7" dur="500"/>
                                        <p:tgtEl>
                                          <p:spTgt spid="10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76200"/>
            <a:ext cx="8153400" cy="990600"/>
          </a:xfrm>
        </p:spPr>
        <p:txBody>
          <a:bodyPr/>
          <a:lstStyle/>
          <a:p>
            <a:r>
              <a:rPr lang="en-US" dirty="0" smtClean="0">
                <a:ea typeface="ＭＳ Ｐゴシック" pitchFamily="34" charset="-128"/>
              </a:rPr>
              <a:t>Labor</a:t>
            </a:r>
          </a:p>
        </p:txBody>
      </p:sp>
      <p:sp>
        <p:nvSpPr>
          <p:cNvPr id="13315" name="Content Placeholder 2"/>
          <p:cNvSpPr>
            <a:spLocks noGrp="1"/>
          </p:cNvSpPr>
          <p:nvPr>
            <p:ph idx="1"/>
          </p:nvPr>
        </p:nvSpPr>
        <p:spPr>
          <a:xfrm>
            <a:off x="76200" y="838200"/>
            <a:ext cx="8153400" cy="4495800"/>
          </a:xfrm>
        </p:spPr>
        <p:txBody>
          <a:bodyPr>
            <a:normAutofit/>
          </a:bodyPr>
          <a:lstStyle/>
          <a:p>
            <a:r>
              <a:rPr lang="en-US" sz="3200" dirty="0" smtClean="0">
                <a:ea typeface="ＭＳ Ｐゴシック" pitchFamily="34" charset="-128"/>
              </a:rPr>
              <a:t>The </a:t>
            </a:r>
            <a:r>
              <a:rPr lang="en-US" sz="3200" b="1" i="1" u="sng" dirty="0" smtClean="0">
                <a:solidFill>
                  <a:srgbClr val="FFFF00"/>
                </a:solidFill>
                <a:ea typeface="ＭＳ Ｐゴシック" pitchFamily="34" charset="-128"/>
              </a:rPr>
              <a:t>physical</a:t>
            </a:r>
            <a:r>
              <a:rPr lang="en-US" sz="3200" dirty="0" smtClean="0">
                <a:solidFill>
                  <a:srgbClr val="FFFF00"/>
                </a:solidFill>
                <a:ea typeface="ＭＳ Ｐゴシック" pitchFamily="34" charset="-128"/>
              </a:rPr>
              <a:t> </a:t>
            </a:r>
            <a:r>
              <a:rPr lang="en-US" sz="3200" dirty="0" smtClean="0">
                <a:ea typeface="ＭＳ Ｐゴシック" pitchFamily="34" charset="-128"/>
              </a:rPr>
              <a:t>and </a:t>
            </a:r>
            <a:r>
              <a:rPr lang="en-US" sz="3200" b="1" i="1" u="sng" dirty="0" smtClean="0">
                <a:solidFill>
                  <a:srgbClr val="FFFF00"/>
                </a:solidFill>
                <a:ea typeface="ＭＳ Ｐゴシック" pitchFamily="34" charset="-128"/>
              </a:rPr>
              <a:t>mental</a:t>
            </a:r>
            <a:r>
              <a:rPr lang="en-US" sz="3200" dirty="0" smtClean="0">
                <a:solidFill>
                  <a:srgbClr val="FFFF00"/>
                </a:solidFill>
                <a:ea typeface="ＭＳ Ｐゴシック" pitchFamily="34" charset="-128"/>
              </a:rPr>
              <a:t> </a:t>
            </a:r>
            <a:r>
              <a:rPr lang="en-US" sz="3200" dirty="0" smtClean="0">
                <a:ea typeface="ＭＳ Ｐゴシック" pitchFamily="34" charset="-128"/>
              </a:rPr>
              <a:t>efforts that people contribute. </a:t>
            </a:r>
          </a:p>
          <a:p>
            <a:endParaRPr lang="en-US" sz="3200" dirty="0" smtClean="0">
              <a:ea typeface="ＭＳ Ｐゴシック" pitchFamily="34" charset="-128"/>
            </a:endParaRPr>
          </a:p>
          <a:p>
            <a:r>
              <a:rPr lang="en-US" sz="3200" dirty="0" smtClean="0">
                <a:ea typeface="ＭＳ Ｐゴシック" pitchFamily="34" charset="-128"/>
              </a:rPr>
              <a:t>What types of things affect this resource?</a:t>
            </a:r>
          </a:p>
          <a:p>
            <a:pPr marL="457207" lvl="1" indent="0">
              <a:buNone/>
            </a:pPr>
            <a:r>
              <a:rPr lang="en-US" sz="3200" dirty="0" smtClean="0">
                <a:ea typeface="ＭＳ Ｐゴシック" pitchFamily="34" charset="-128"/>
              </a:rPr>
              <a:t>-Population growth, education, immigration, war, and disease. </a:t>
            </a:r>
          </a:p>
        </p:txBody>
      </p:sp>
      <p:pic>
        <p:nvPicPr>
          <p:cNvPr id="59394" name="Picture 2" descr="http://t2.gstatic.com/images?q=tbn:ANd9GcTqezqyya115U48375XlO-V0i-zr9l8_IQpat4Ca0LMFqNZrWGC:www.catholicdos.org/Image/Chancery_Bulletin/Labor_Day_110728-154232.jpg"/>
          <p:cNvPicPr>
            <a:picLocks noChangeAspect="1" noChangeArrowheads="1"/>
          </p:cNvPicPr>
          <p:nvPr/>
        </p:nvPicPr>
        <p:blipFill>
          <a:blip r:embed="rId2" cstate="print"/>
          <a:srcRect/>
          <a:stretch>
            <a:fillRect/>
          </a:stretch>
        </p:blipFill>
        <p:spPr bwMode="auto">
          <a:xfrm>
            <a:off x="6705600" y="4671747"/>
            <a:ext cx="2286000" cy="21573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animEffect transition="in" filter="wipe(down)">
                                      <p:cBhvr>
                                        <p:cTn id="7"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381000"/>
            <a:ext cx="8153400" cy="990600"/>
          </a:xfrm>
        </p:spPr>
        <p:txBody>
          <a:bodyPr/>
          <a:lstStyle/>
          <a:p>
            <a:r>
              <a:rPr lang="en-US" dirty="0" smtClean="0">
                <a:ea typeface="ＭＳ Ｐゴシック" pitchFamily="34" charset="-128"/>
              </a:rPr>
              <a:t>Capital</a:t>
            </a:r>
          </a:p>
        </p:txBody>
      </p:sp>
      <p:sp>
        <p:nvSpPr>
          <p:cNvPr id="14339" name="Content Placeholder 2"/>
          <p:cNvSpPr>
            <a:spLocks noGrp="1"/>
          </p:cNvSpPr>
          <p:nvPr>
            <p:ph idx="1"/>
          </p:nvPr>
        </p:nvSpPr>
        <p:spPr>
          <a:xfrm>
            <a:off x="457200" y="1524000"/>
            <a:ext cx="8153400" cy="4495800"/>
          </a:xfrm>
        </p:spPr>
        <p:txBody>
          <a:bodyPr/>
          <a:lstStyle/>
          <a:p>
            <a:r>
              <a:rPr lang="en-US" sz="3600" dirty="0"/>
              <a:t>Manmade items: factories</a:t>
            </a:r>
            <a:r>
              <a:rPr lang="en-US" sz="3600" dirty="0" smtClean="0">
                <a:ea typeface="ＭＳ Ｐゴシック" pitchFamily="34" charset="-128"/>
              </a:rPr>
              <a:t>, tools, </a:t>
            </a:r>
            <a:r>
              <a:rPr lang="en-US" sz="3600" b="1" i="1" u="sng" dirty="0" smtClean="0">
                <a:solidFill>
                  <a:srgbClr val="FFFF00"/>
                </a:solidFill>
                <a:ea typeface="ＭＳ Ｐゴシック" pitchFamily="34" charset="-128"/>
              </a:rPr>
              <a:t>machinery</a:t>
            </a:r>
            <a:r>
              <a:rPr lang="en-US" sz="3600" dirty="0" smtClean="0">
                <a:ea typeface="ＭＳ Ｐゴシック" pitchFamily="34" charset="-128"/>
              </a:rPr>
              <a:t>, and </a:t>
            </a:r>
            <a:r>
              <a:rPr lang="en-US" sz="3600" b="1" i="1" u="sng" dirty="0" smtClean="0">
                <a:solidFill>
                  <a:srgbClr val="FFFF00"/>
                </a:solidFill>
                <a:ea typeface="ＭＳ Ｐゴシック" pitchFamily="34" charset="-128"/>
              </a:rPr>
              <a:t>buildings</a:t>
            </a:r>
            <a:r>
              <a:rPr lang="en-US" sz="3600" dirty="0" smtClean="0">
                <a:solidFill>
                  <a:srgbClr val="FFFF00"/>
                </a:solidFill>
                <a:ea typeface="ＭＳ Ｐゴシック" pitchFamily="34" charset="-128"/>
              </a:rPr>
              <a:t> </a:t>
            </a:r>
            <a:r>
              <a:rPr lang="en-US" sz="3600" dirty="0" smtClean="0">
                <a:ea typeface="ＭＳ Ｐゴシック" pitchFamily="34" charset="-128"/>
              </a:rPr>
              <a:t>used to make other products.</a:t>
            </a:r>
          </a:p>
          <a:p>
            <a:endParaRPr lang="en-US" sz="3600" dirty="0" smtClean="0">
              <a:ea typeface="ＭＳ Ｐゴシック" pitchFamily="34" charset="-128"/>
            </a:endParaRPr>
          </a:p>
          <a:p>
            <a:r>
              <a:rPr lang="en-US" sz="3600" dirty="0" smtClean="0">
                <a:ea typeface="ＭＳ Ｐゴシック" pitchFamily="34" charset="-128"/>
              </a:rPr>
              <a:t>What are the capital goods for a classroom?</a:t>
            </a:r>
          </a:p>
          <a:p>
            <a:endParaRPr lang="en-US" dirty="0" smtClean="0">
              <a:ea typeface="ＭＳ Ｐゴシック" pitchFamily="34" charset="-128"/>
            </a:endParaRPr>
          </a:p>
        </p:txBody>
      </p:sp>
      <p:pic>
        <p:nvPicPr>
          <p:cNvPr id="58370" name="Picture 2" descr="http://t3.gstatic.com/images?q=tbn:ANd9GcRfdLtF4Ea-TFMuvBie1OSLhBJcrK2YYeqQVTwRrOEo12VpWPKV8g:kmtl.co/web/wp-content/uploads/2011/12/Air-Conditioning-for-Earthmoving-Machinery.jpg"/>
          <p:cNvPicPr>
            <a:picLocks noChangeAspect="1" noChangeArrowheads="1"/>
          </p:cNvPicPr>
          <p:nvPr/>
        </p:nvPicPr>
        <p:blipFill>
          <a:blip r:embed="rId2" cstate="print"/>
          <a:srcRect/>
          <a:stretch>
            <a:fillRect/>
          </a:stretch>
        </p:blipFill>
        <p:spPr bwMode="auto">
          <a:xfrm>
            <a:off x="5875283" y="4648200"/>
            <a:ext cx="2743200" cy="205475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12775" y="228600"/>
            <a:ext cx="8153400" cy="990600"/>
          </a:xfrm>
        </p:spPr>
        <p:txBody>
          <a:bodyPr/>
          <a:lstStyle/>
          <a:p>
            <a:r>
              <a:rPr lang="en-US" smtClean="0">
                <a:ea typeface="ＭＳ Ｐゴシック" pitchFamily="34" charset="-128"/>
              </a:rPr>
              <a:t>Entrepreneurs</a:t>
            </a:r>
          </a:p>
        </p:txBody>
      </p:sp>
      <p:sp>
        <p:nvSpPr>
          <p:cNvPr id="15363" name="Content Placeholder 2"/>
          <p:cNvSpPr>
            <a:spLocks noGrp="1"/>
          </p:cNvSpPr>
          <p:nvPr>
            <p:ph idx="1"/>
          </p:nvPr>
        </p:nvSpPr>
        <p:spPr>
          <a:xfrm>
            <a:off x="304800" y="1211316"/>
            <a:ext cx="8153400" cy="5341883"/>
          </a:xfrm>
        </p:spPr>
        <p:txBody>
          <a:bodyPr>
            <a:noAutofit/>
          </a:bodyPr>
          <a:lstStyle/>
          <a:p>
            <a:r>
              <a:rPr lang="en-US" sz="2800" dirty="0" smtClean="0">
                <a:ea typeface="ＭＳ Ｐゴシック" pitchFamily="34" charset="-128"/>
              </a:rPr>
              <a:t>The</a:t>
            </a:r>
            <a:r>
              <a:rPr lang="en-US" sz="2800" u="sng" dirty="0" smtClean="0">
                <a:ea typeface="ＭＳ Ｐゴシック" pitchFamily="34" charset="-128"/>
              </a:rPr>
              <a:t> </a:t>
            </a:r>
            <a:r>
              <a:rPr lang="en-US" sz="2800" b="1" i="1" u="sng" dirty="0" smtClean="0">
                <a:solidFill>
                  <a:srgbClr val="FFFF00"/>
                </a:solidFill>
                <a:ea typeface="ＭＳ Ｐゴシック" pitchFamily="34" charset="-128"/>
              </a:rPr>
              <a:t>people</a:t>
            </a:r>
            <a:r>
              <a:rPr lang="en-US" sz="2800" u="sng" dirty="0" smtClean="0">
                <a:ea typeface="ＭＳ Ｐゴシック" pitchFamily="34" charset="-128"/>
              </a:rPr>
              <a:t> </a:t>
            </a:r>
            <a:r>
              <a:rPr lang="en-US" sz="2800" dirty="0" smtClean="0">
                <a:ea typeface="ＭＳ Ｐゴシック" pitchFamily="34" charset="-128"/>
              </a:rPr>
              <a:t>who use the other factors of production in new ways.</a:t>
            </a:r>
          </a:p>
          <a:p>
            <a:r>
              <a:rPr lang="en-US" sz="2800" dirty="0" smtClean="0">
                <a:ea typeface="ＭＳ Ｐゴシック" pitchFamily="34" charset="-128"/>
              </a:rPr>
              <a:t>Opening new </a:t>
            </a:r>
            <a:r>
              <a:rPr lang="en-US" sz="2800" b="1" i="1" u="sng" dirty="0" smtClean="0">
                <a:solidFill>
                  <a:srgbClr val="FFFF00"/>
                </a:solidFill>
                <a:ea typeface="ＭＳ Ｐゴシック" pitchFamily="34" charset="-128"/>
              </a:rPr>
              <a:t>businesses</a:t>
            </a:r>
            <a:r>
              <a:rPr lang="en-US" sz="2800" dirty="0" smtClean="0">
                <a:solidFill>
                  <a:srgbClr val="FFFF00"/>
                </a:solidFill>
                <a:ea typeface="ＭＳ Ｐゴシック" pitchFamily="34" charset="-128"/>
              </a:rPr>
              <a:t> </a:t>
            </a:r>
            <a:r>
              <a:rPr lang="en-US" sz="2800" dirty="0" smtClean="0">
                <a:ea typeface="ＭＳ Ｐゴシック" pitchFamily="34" charset="-128"/>
              </a:rPr>
              <a:t>and creating new </a:t>
            </a:r>
            <a:r>
              <a:rPr lang="en-US" sz="2800" b="1" i="1" u="sng" dirty="0" smtClean="0">
                <a:solidFill>
                  <a:srgbClr val="FFFF00"/>
                </a:solidFill>
                <a:ea typeface="ＭＳ Ｐゴシック" pitchFamily="34" charset="-128"/>
              </a:rPr>
              <a:t>products</a:t>
            </a:r>
          </a:p>
          <a:p>
            <a:r>
              <a:rPr lang="en-US" sz="2800" dirty="0" smtClean="0">
                <a:ea typeface="ＭＳ Ｐゴシック" pitchFamily="34" charset="-128"/>
              </a:rPr>
              <a:t>Invention vs. Innovation </a:t>
            </a:r>
            <a:r>
              <a:rPr lang="en-US" sz="2800" dirty="0"/>
              <a:t>– assumes risks for new business ventures </a:t>
            </a:r>
            <a:endParaRPr lang="en-US" sz="2800" dirty="0" smtClean="0">
              <a:ea typeface="ＭＳ Ｐゴシック" pitchFamily="34" charset="-128"/>
            </a:endParaRPr>
          </a:p>
          <a:p>
            <a:r>
              <a:rPr lang="en-US" sz="2800" dirty="0" smtClean="0">
                <a:ea typeface="ＭＳ Ｐゴシック" pitchFamily="34" charset="-128"/>
              </a:rPr>
              <a:t>Examples from 20</a:t>
            </a:r>
            <a:r>
              <a:rPr lang="en-US" sz="2800" baseline="30000" dirty="0" smtClean="0">
                <a:ea typeface="ＭＳ Ｐゴシック" pitchFamily="34" charset="-128"/>
              </a:rPr>
              <a:t>th</a:t>
            </a:r>
            <a:r>
              <a:rPr lang="en-US" sz="2800" dirty="0" smtClean="0">
                <a:ea typeface="ＭＳ Ｐゴシック" pitchFamily="34" charset="-128"/>
              </a:rPr>
              <a:t> and 21</a:t>
            </a:r>
            <a:r>
              <a:rPr lang="en-US" sz="2800" baseline="30000" dirty="0" smtClean="0">
                <a:ea typeface="ＭＳ Ｐゴシック" pitchFamily="34" charset="-128"/>
              </a:rPr>
              <a:t>st</a:t>
            </a:r>
            <a:r>
              <a:rPr lang="en-US" sz="2800" dirty="0" smtClean="0">
                <a:ea typeface="ＭＳ Ｐゴシック" pitchFamily="34" charset="-128"/>
              </a:rPr>
              <a:t> Century:</a:t>
            </a:r>
          </a:p>
          <a:p>
            <a:pPr lvl="1"/>
            <a:r>
              <a:rPr lang="en-US" sz="2800" b="1" i="1" u="sng" dirty="0" smtClean="0">
                <a:solidFill>
                  <a:srgbClr val="FFFF00"/>
                </a:solidFill>
                <a:ea typeface="ＭＳ Ｐゴシック" pitchFamily="34" charset="-128"/>
              </a:rPr>
              <a:t>Steve Jobs</a:t>
            </a:r>
          </a:p>
          <a:p>
            <a:pPr lvl="1"/>
            <a:r>
              <a:rPr lang="en-US" sz="2800" b="1" i="1" u="sng" dirty="0" smtClean="0">
                <a:solidFill>
                  <a:srgbClr val="FFFF00"/>
                </a:solidFill>
                <a:ea typeface="ＭＳ Ｐゴシック" pitchFamily="34" charset="-128"/>
              </a:rPr>
              <a:t>Mark </a:t>
            </a:r>
            <a:r>
              <a:rPr lang="en-US" sz="2800" b="1" i="1" u="sng" dirty="0" err="1" smtClean="0">
                <a:solidFill>
                  <a:srgbClr val="FFFF00"/>
                </a:solidFill>
                <a:ea typeface="ＭＳ Ｐゴシック" pitchFamily="34" charset="-128"/>
              </a:rPr>
              <a:t>Zuckerburg</a:t>
            </a:r>
            <a:endParaRPr lang="en-US" sz="2800" b="1" i="1" u="sng" dirty="0" smtClean="0">
              <a:solidFill>
                <a:srgbClr val="FFFF00"/>
              </a:solidFill>
              <a:ea typeface="ＭＳ Ｐゴシック" pitchFamily="34" charset="-128"/>
            </a:endParaRPr>
          </a:p>
          <a:p>
            <a:pPr lvl="1"/>
            <a:r>
              <a:rPr lang="en-US" sz="2800" dirty="0" smtClean="0">
                <a:ea typeface="ＭＳ Ｐゴシック" pitchFamily="34" charset="-128"/>
              </a:rPr>
              <a:t>Who else?</a:t>
            </a:r>
          </a:p>
        </p:txBody>
      </p:sp>
      <p:pic>
        <p:nvPicPr>
          <p:cNvPr id="57346" name="Picture 2" descr="http://t1.gstatic.com/images?q=tbn:ANd9GcQqsnai0Ebzyia7051Q_MtebxK8iJC6v-A2IlxhDfTYfbd0b4M4hw:blog.sfgate.com/techchron/files/2011/10/Books_Steve_Jobs-NYET434-0.jpg"/>
          <p:cNvPicPr>
            <a:picLocks noChangeAspect="1" noChangeArrowheads="1"/>
          </p:cNvPicPr>
          <p:nvPr/>
        </p:nvPicPr>
        <p:blipFill>
          <a:blip r:embed="rId2" cstate="print"/>
          <a:srcRect/>
          <a:stretch>
            <a:fillRect/>
          </a:stretch>
        </p:blipFill>
        <p:spPr bwMode="auto">
          <a:xfrm>
            <a:off x="7162800" y="4000499"/>
            <a:ext cx="1790700" cy="25527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457200"/>
            <a:ext cx="8153400" cy="990600"/>
          </a:xfrm>
        </p:spPr>
        <p:txBody>
          <a:bodyPr/>
          <a:lstStyle/>
          <a:p>
            <a:r>
              <a:rPr lang="en-US" dirty="0" smtClean="0">
                <a:ea typeface="ＭＳ Ｐゴシック" pitchFamily="34" charset="-128"/>
              </a:rPr>
              <a:t>Productivity</a:t>
            </a:r>
          </a:p>
        </p:txBody>
      </p:sp>
      <p:sp>
        <p:nvSpPr>
          <p:cNvPr id="16387" name="Content Placeholder 2"/>
          <p:cNvSpPr>
            <a:spLocks noGrp="1"/>
          </p:cNvSpPr>
          <p:nvPr>
            <p:ph idx="1"/>
          </p:nvPr>
        </p:nvSpPr>
        <p:spPr>
          <a:xfrm>
            <a:off x="612775" y="1600200"/>
            <a:ext cx="8153400" cy="4495800"/>
          </a:xfrm>
        </p:spPr>
        <p:txBody>
          <a:bodyPr/>
          <a:lstStyle/>
          <a:p>
            <a:r>
              <a:rPr lang="en-US" sz="2800" dirty="0" smtClean="0">
                <a:ea typeface="ＭＳ Ｐゴシック" pitchFamily="34" charset="-128"/>
              </a:rPr>
              <a:t>Is the </a:t>
            </a:r>
            <a:r>
              <a:rPr lang="en-US" sz="2800" b="1" i="1" u="sng" dirty="0" smtClean="0">
                <a:solidFill>
                  <a:srgbClr val="FFFF00"/>
                </a:solidFill>
                <a:ea typeface="ＭＳ Ｐゴシック" pitchFamily="34" charset="-128"/>
              </a:rPr>
              <a:t>measure of the amount of output produced by a given number of inputs </a:t>
            </a:r>
          </a:p>
          <a:p>
            <a:endParaRPr lang="en-US" sz="2800" b="1" i="1" u="sng" dirty="0">
              <a:solidFill>
                <a:srgbClr val="FFFF00"/>
              </a:solidFill>
              <a:ea typeface="ＭＳ Ｐゴシック" pitchFamily="34" charset="-128"/>
            </a:endParaRPr>
          </a:p>
          <a:p>
            <a:r>
              <a:rPr lang="en-US" sz="2800" dirty="0" smtClean="0">
                <a:ea typeface="ＭＳ Ｐゴシック" pitchFamily="34" charset="-128"/>
              </a:rPr>
              <a:t>What does that mean? How much you can make with a given number of resources. </a:t>
            </a:r>
          </a:p>
          <a:p>
            <a:endParaRPr lang="en-US" sz="2800" dirty="0" smtClean="0">
              <a:ea typeface="ＭＳ Ｐゴシック" pitchFamily="34" charset="-128"/>
            </a:endParaRPr>
          </a:p>
          <a:p>
            <a:r>
              <a:rPr lang="en-US" sz="2800" dirty="0" smtClean="0">
                <a:ea typeface="ＭＳ Ｐゴシック" pitchFamily="34" charset="-128"/>
              </a:rPr>
              <a:t>Applies to all </a:t>
            </a:r>
            <a:r>
              <a:rPr lang="en-US" sz="2800" b="1" i="1" u="sng" dirty="0" smtClean="0">
                <a:solidFill>
                  <a:srgbClr val="FFFF00"/>
                </a:solidFill>
                <a:ea typeface="ＭＳ Ｐゴシック" pitchFamily="34" charset="-128"/>
              </a:rPr>
              <a:t>factors</a:t>
            </a:r>
            <a:r>
              <a:rPr lang="en-US" sz="2800" dirty="0" smtClean="0">
                <a:solidFill>
                  <a:srgbClr val="FFFF00"/>
                </a:solidFill>
                <a:ea typeface="ＭＳ Ｐゴシック" pitchFamily="34" charset="-128"/>
              </a:rPr>
              <a:t> </a:t>
            </a:r>
            <a:r>
              <a:rPr lang="en-US" sz="2800" dirty="0" smtClean="0">
                <a:ea typeface="ＭＳ Ｐゴシック" pitchFamily="34" charset="-128"/>
              </a:rPr>
              <a:t>of production</a:t>
            </a:r>
          </a:p>
          <a:p>
            <a:endParaRPr lang="en-US" dirty="0" smtClean="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12775" y="228600"/>
            <a:ext cx="8153400" cy="990600"/>
          </a:xfrm>
        </p:spPr>
        <p:txBody>
          <a:bodyPr/>
          <a:lstStyle/>
          <a:p>
            <a:r>
              <a:rPr lang="en-US" smtClean="0">
                <a:ea typeface="ＭＳ Ｐゴシック" pitchFamily="34" charset="-128"/>
              </a:rPr>
              <a:t>Productivity</a:t>
            </a:r>
          </a:p>
        </p:txBody>
      </p:sp>
      <p:sp>
        <p:nvSpPr>
          <p:cNvPr id="3" name="Content Placeholder 2"/>
          <p:cNvSpPr>
            <a:spLocks noGrp="1"/>
          </p:cNvSpPr>
          <p:nvPr>
            <p:ph idx="1"/>
          </p:nvPr>
        </p:nvSpPr>
        <p:spPr>
          <a:xfrm>
            <a:off x="612775" y="1600200"/>
            <a:ext cx="8153400" cy="4495800"/>
          </a:xfrm>
        </p:spPr>
        <p:txBody>
          <a:bodyPr>
            <a:normAutofit fontScale="92500"/>
          </a:bodyPr>
          <a:lstStyle/>
          <a:p>
            <a:pPr>
              <a:defRPr/>
            </a:pPr>
            <a:r>
              <a:rPr lang="en-US" sz="2800" dirty="0" smtClean="0"/>
              <a:t>Ways to improve productivity</a:t>
            </a:r>
          </a:p>
          <a:p>
            <a:pPr marL="881063" lvl="1" indent="-514350">
              <a:buFont typeface="+mj-lt"/>
              <a:buAutoNum type="arabicPeriod"/>
              <a:defRPr/>
            </a:pPr>
            <a:r>
              <a:rPr lang="en-US" sz="2800" b="1" i="1" u="sng" dirty="0" smtClean="0">
                <a:solidFill>
                  <a:srgbClr val="FFFF00"/>
                </a:solidFill>
              </a:rPr>
              <a:t>Specialization</a:t>
            </a:r>
            <a:r>
              <a:rPr lang="en-US" sz="2800" dirty="0" smtClean="0">
                <a:solidFill>
                  <a:srgbClr val="FFFF00"/>
                </a:solidFill>
              </a:rPr>
              <a:t> </a:t>
            </a:r>
            <a:r>
              <a:rPr lang="en-US" sz="2800" dirty="0" smtClean="0"/>
              <a:t>= concentrating on one good or service</a:t>
            </a:r>
          </a:p>
          <a:p>
            <a:pPr marL="881063" lvl="1" indent="-514350">
              <a:buFont typeface="+mj-lt"/>
              <a:buAutoNum type="arabicPeriod"/>
              <a:defRPr/>
            </a:pPr>
            <a:r>
              <a:rPr lang="en-US" sz="2800" b="1" i="1" u="sng" dirty="0" smtClean="0">
                <a:solidFill>
                  <a:srgbClr val="FFFF00"/>
                </a:solidFill>
              </a:rPr>
              <a:t>Division</a:t>
            </a:r>
            <a:r>
              <a:rPr lang="en-US" sz="2800" dirty="0" smtClean="0">
                <a:solidFill>
                  <a:srgbClr val="FFFF00"/>
                </a:solidFill>
              </a:rPr>
              <a:t> </a:t>
            </a:r>
            <a:r>
              <a:rPr lang="en-US" sz="2800" dirty="0" smtClean="0"/>
              <a:t>of </a:t>
            </a:r>
            <a:r>
              <a:rPr lang="en-US" sz="2800" b="1" i="1" u="sng" dirty="0" smtClean="0">
                <a:solidFill>
                  <a:srgbClr val="FFFF00"/>
                </a:solidFill>
              </a:rPr>
              <a:t>Labor</a:t>
            </a:r>
            <a:r>
              <a:rPr lang="en-US" sz="2800" dirty="0" smtClean="0">
                <a:solidFill>
                  <a:srgbClr val="FFFF00"/>
                </a:solidFill>
              </a:rPr>
              <a:t> </a:t>
            </a:r>
            <a:r>
              <a:rPr lang="en-US" sz="2800" dirty="0" smtClean="0"/>
              <a:t>= dividing one job into multiple smaller jobs.</a:t>
            </a:r>
          </a:p>
          <a:p>
            <a:pPr marL="881063" lvl="1" indent="-514350">
              <a:buFont typeface="+mj-lt"/>
              <a:buAutoNum type="arabicPeriod"/>
              <a:defRPr/>
            </a:pPr>
            <a:r>
              <a:rPr lang="en-US" sz="2800" dirty="0" smtClean="0"/>
              <a:t>Investing in </a:t>
            </a:r>
            <a:r>
              <a:rPr lang="en-US" sz="2800" b="1" i="1" u="sng" dirty="0" smtClean="0">
                <a:solidFill>
                  <a:srgbClr val="FFFF00"/>
                </a:solidFill>
              </a:rPr>
              <a:t>human capital</a:t>
            </a:r>
            <a:r>
              <a:rPr lang="en-US" sz="2800" dirty="0" smtClean="0"/>
              <a:t>, or the skills and abilities of people</a:t>
            </a:r>
          </a:p>
          <a:p>
            <a:pPr marL="881063" lvl="1" indent="-514350">
              <a:buFont typeface="+mj-lt"/>
              <a:buAutoNum type="arabicPeriod"/>
              <a:defRPr/>
            </a:pPr>
            <a:endParaRPr lang="en-US" sz="2800" dirty="0" smtClean="0"/>
          </a:p>
          <a:p>
            <a:pPr marL="560388" indent="-514350">
              <a:defRPr/>
            </a:pPr>
            <a:r>
              <a:rPr lang="en-US" sz="2800" dirty="0" smtClean="0"/>
              <a:t>Leads to economic </a:t>
            </a:r>
            <a:r>
              <a:rPr lang="en-US" sz="2800" b="1" i="1" u="sng" dirty="0" smtClean="0">
                <a:solidFill>
                  <a:srgbClr val="FFFF00"/>
                </a:solidFill>
              </a:rPr>
              <a:t>interdependence</a:t>
            </a:r>
            <a:r>
              <a:rPr lang="en-US" sz="2800" dirty="0" smtClean="0"/>
              <a:t>. Why?</a:t>
            </a:r>
            <a:endParaRPr lang="en-US" sz="2800" b="1" u="sng"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600" y="423579"/>
            <a:ext cx="8153400" cy="990600"/>
          </a:xfrm>
        </p:spPr>
        <p:txBody>
          <a:bodyPr>
            <a:noAutofit/>
          </a:bodyPr>
          <a:lstStyle/>
          <a:p>
            <a:pPr eaLnBrk="1" hangingPunct="1"/>
            <a:r>
              <a:rPr lang="en-US" sz="4400" dirty="0" smtClean="0">
                <a:ea typeface="ＭＳ Ｐゴシック" pitchFamily="34" charset="-128"/>
              </a:rPr>
              <a:t>What is gross domestic product (GDP)?</a:t>
            </a:r>
          </a:p>
        </p:txBody>
      </p:sp>
      <p:sp>
        <p:nvSpPr>
          <p:cNvPr id="20483" name="Content Placeholder 2"/>
          <p:cNvSpPr>
            <a:spLocks noGrp="1"/>
          </p:cNvSpPr>
          <p:nvPr>
            <p:ph idx="1"/>
          </p:nvPr>
        </p:nvSpPr>
        <p:spPr>
          <a:xfrm>
            <a:off x="304800" y="2057400"/>
            <a:ext cx="7086600" cy="4495800"/>
          </a:xfrm>
        </p:spPr>
        <p:txBody>
          <a:bodyPr>
            <a:normAutofit fontScale="92500" lnSpcReduction="10000"/>
          </a:bodyPr>
          <a:lstStyle/>
          <a:p>
            <a:pPr eaLnBrk="1" hangingPunct="1"/>
            <a:r>
              <a:rPr lang="en-US" sz="3200" dirty="0" smtClean="0">
                <a:ea typeface="ＭＳ Ｐゴシック" pitchFamily="34" charset="-128"/>
              </a:rPr>
              <a:t>Currency value (such as U.S. dollar) of all </a:t>
            </a:r>
            <a:r>
              <a:rPr lang="en-US" sz="3200" b="1" i="1" u="sng" dirty="0" smtClean="0">
                <a:solidFill>
                  <a:srgbClr val="FFFF00"/>
                </a:solidFill>
                <a:ea typeface="ＭＳ Ｐゴシック" pitchFamily="34" charset="-128"/>
              </a:rPr>
              <a:t>final</a:t>
            </a:r>
            <a:r>
              <a:rPr lang="en-US" sz="3200" dirty="0" smtClean="0">
                <a:solidFill>
                  <a:srgbClr val="FFFF00"/>
                </a:solidFill>
                <a:ea typeface="ＭＳ Ｐゴシック" pitchFamily="34" charset="-128"/>
              </a:rPr>
              <a:t> </a:t>
            </a:r>
            <a:r>
              <a:rPr lang="en-US" sz="3200" dirty="0" smtClean="0">
                <a:ea typeface="ＭＳ Ｐゴシック" pitchFamily="34" charset="-128"/>
              </a:rPr>
              <a:t>goods and services produced within a country in a given period</a:t>
            </a:r>
          </a:p>
          <a:p>
            <a:pPr eaLnBrk="1" hangingPunct="1"/>
            <a:r>
              <a:rPr lang="en-US" sz="3200" dirty="0" smtClean="0">
                <a:ea typeface="ＭＳ Ｐゴシック" pitchFamily="34" charset="-128"/>
              </a:rPr>
              <a:t>Total </a:t>
            </a:r>
            <a:r>
              <a:rPr lang="en-US" sz="3200" b="1" i="1" u="sng" dirty="0" smtClean="0">
                <a:solidFill>
                  <a:srgbClr val="FFFF00"/>
                </a:solidFill>
                <a:ea typeface="ＭＳ Ｐゴシック" pitchFamily="34" charset="-128"/>
              </a:rPr>
              <a:t>income</a:t>
            </a:r>
            <a:r>
              <a:rPr lang="en-US" sz="3200" u="sng" dirty="0" smtClean="0">
                <a:ea typeface="ＭＳ Ｐゴシック" pitchFamily="34" charset="-128"/>
              </a:rPr>
              <a:t> </a:t>
            </a:r>
            <a:r>
              <a:rPr lang="en-US" sz="3200" dirty="0" smtClean="0">
                <a:ea typeface="ＭＳ Ｐゴシック" pitchFamily="34" charset="-128"/>
              </a:rPr>
              <a:t>of a nation</a:t>
            </a:r>
          </a:p>
          <a:p>
            <a:pPr eaLnBrk="1" hangingPunct="1"/>
            <a:r>
              <a:rPr lang="en-US" sz="3200" b="1" i="1" u="sng" dirty="0" smtClean="0">
                <a:solidFill>
                  <a:srgbClr val="FFFF00"/>
                </a:solidFill>
                <a:ea typeface="ＭＳ Ｐゴシック" pitchFamily="34" charset="-128"/>
              </a:rPr>
              <a:t>Measure</a:t>
            </a:r>
            <a:r>
              <a:rPr lang="en-US" sz="3200" u="sng" dirty="0" smtClean="0">
                <a:ea typeface="ＭＳ Ｐゴシック" pitchFamily="34" charset="-128"/>
              </a:rPr>
              <a:t> </a:t>
            </a:r>
            <a:r>
              <a:rPr lang="en-US" sz="3200" dirty="0" smtClean="0">
                <a:ea typeface="ＭＳ Ｐゴシック" pitchFamily="34" charset="-128"/>
              </a:rPr>
              <a:t>of a nation’s economic well-being</a:t>
            </a:r>
          </a:p>
          <a:p>
            <a:pPr eaLnBrk="1" hangingPunct="1"/>
            <a:r>
              <a:rPr lang="en-US" sz="3200" dirty="0" smtClean="0">
                <a:ea typeface="ＭＳ Ｐゴシック" pitchFamily="34" charset="-128"/>
              </a:rPr>
              <a:t>Measure of a nation’s economic </a:t>
            </a:r>
            <a:r>
              <a:rPr lang="en-US" sz="3200" b="1" i="1" u="sng" dirty="0" smtClean="0">
                <a:solidFill>
                  <a:srgbClr val="FFFF00"/>
                </a:solidFill>
                <a:ea typeface="ＭＳ Ｐゴシック" pitchFamily="34" charset="-128"/>
              </a:rPr>
              <a:t>growth</a:t>
            </a:r>
            <a:r>
              <a:rPr lang="en-US" sz="3200" dirty="0" smtClean="0">
                <a:solidFill>
                  <a:srgbClr val="FFFF00"/>
                </a:solidFill>
                <a:ea typeface="ＭＳ Ｐゴシック" pitchFamily="34" charset="-128"/>
              </a:rPr>
              <a:t> </a:t>
            </a:r>
            <a:r>
              <a:rPr lang="en-US" sz="3200" dirty="0" smtClean="0">
                <a:ea typeface="ＭＳ Ｐゴシック" pitchFamily="34" charset="-128"/>
              </a:rPr>
              <a:t>from one period to the next</a:t>
            </a:r>
          </a:p>
          <a:p>
            <a:pPr eaLnBrk="1" hangingPunct="1"/>
            <a:endParaRPr lang="en-US" dirty="0" smtClean="0">
              <a:ea typeface="ＭＳ Ｐゴシック" pitchFamily="34" charset="-128"/>
            </a:endParaRPr>
          </a:p>
        </p:txBody>
      </p:sp>
      <p:pic>
        <p:nvPicPr>
          <p:cNvPr id="52226" name="Picture 2" descr="http://t3.gstatic.com/images?q=tbn:ANd9GcR2OX95ZwTFbutlWckm26ORyjorQsxNFy0VzeRl7Od8mTDybDcc:careerservices.lafayette.edu/files/2013/02/bag_of_money.png"/>
          <p:cNvPicPr>
            <a:picLocks noChangeAspect="1" noChangeArrowheads="1"/>
          </p:cNvPicPr>
          <p:nvPr/>
        </p:nvPicPr>
        <p:blipFill>
          <a:blip r:embed="rId3" cstate="print"/>
          <a:srcRect/>
          <a:stretch>
            <a:fillRect/>
          </a:stretch>
        </p:blipFill>
        <p:spPr bwMode="auto">
          <a:xfrm>
            <a:off x="7060623" y="1950027"/>
            <a:ext cx="1885950" cy="24193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12775" y="228600"/>
            <a:ext cx="8531225" cy="990600"/>
          </a:xfrm>
        </p:spPr>
        <p:txBody>
          <a:bodyPr/>
          <a:lstStyle/>
          <a:p>
            <a:pPr eaLnBrk="1" hangingPunct="1"/>
            <a:r>
              <a:rPr lang="en-US" smtClean="0">
                <a:ea typeface="ＭＳ Ｐゴシック" pitchFamily="34" charset="-128"/>
              </a:rPr>
              <a:t>What’s included in GDP?</a:t>
            </a:r>
          </a:p>
        </p:txBody>
      </p:sp>
      <p:sp>
        <p:nvSpPr>
          <p:cNvPr id="21507" name="Content Placeholder 2"/>
          <p:cNvSpPr>
            <a:spLocks noGrp="1"/>
          </p:cNvSpPr>
          <p:nvPr>
            <p:ph idx="1"/>
          </p:nvPr>
        </p:nvSpPr>
        <p:spPr>
          <a:xfrm>
            <a:off x="612775" y="1600200"/>
            <a:ext cx="8153400" cy="5029200"/>
          </a:xfrm>
        </p:spPr>
        <p:txBody>
          <a:bodyPr/>
          <a:lstStyle/>
          <a:p>
            <a:pPr eaLnBrk="1" hangingPunct="1"/>
            <a:r>
              <a:rPr lang="en-US" sz="3600" b="1" i="1" u="sng" dirty="0" smtClean="0">
                <a:solidFill>
                  <a:srgbClr val="FFFF00"/>
                </a:solidFill>
                <a:ea typeface="ＭＳ Ｐゴシック" pitchFamily="34" charset="-128"/>
              </a:rPr>
              <a:t>Consumption</a:t>
            </a:r>
            <a:r>
              <a:rPr lang="en-US" sz="3600" dirty="0" smtClean="0">
                <a:solidFill>
                  <a:srgbClr val="FFFF00"/>
                </a:solidFill>
                <a:ea typeface="ＭＳ Ｐゴシック" pitchFamily="34" charset="-128"/>
              </a:rPr>
              <a:t> </a:t>
            </a:r>
            <a:r>
              <a:rPr lang="en-US" sz="3600" dirty="0" smtClean="0">
                <a:ea typeface="ＭＳ Ｐゴシック" pitchFamily="34" charset="-128"/>
              </a:rPr>
              <a:t>by households</a:t>
            </a:r>
          </a:p>
          <a:p>
            <a:pPr lvl="1" eaLnBrk="1" hangingPunct="1"/>
            <a:r>
              <a:rPr lang="en-US" sz="3600" b="1" i="1" u="sng" dirty="0" smtClean="0">
                <a:solidFill>
                  <a:srgbClr val="FFFF00"/>
                </a:solidFill>
                <a:ea typeface="ＭＳ Ｐゴシック" pitchFamily="34" charset="-128"/>
              </a:rPr>
              <a:t>Goods</a:t>
            </a:r>
            <a:r>
              <a:rPr lang="en-US" sz="3600" dirty="0" smtClean="0">
                <a:ea typeface="ＭＳ Ｐゴシック" pitchFamily="34" charset="-128"/>
              </a:rPr>
              <a:t>: groceries, clothes, iPods</a:t>
            </a:r>
          </a:p>
          <a:p>
            <a:pPr lvl="1" eaLnBrk="1" hangingPunct="1"/>
            <a:r>
              <a:rPr lang="en-US" sz="3600" b="1" i="1" u="sng" dirty="0" smtClean="0">
                <a:solidFill>
                  <a:srgbClr val="FFFF00"/>
                </a:solidFill>
                <a:ea typeface="ＭＳ Ｐゴシック" pitchFamily="34" charset="-128"/>
              </a:rPr>
              <a:t>Services</a:t>
            </a:r>
            <a:r>
              <a:rPr lang="en-US" sz="3600" dirty="0" smtClean="0">
                <a:ea typeface="ＭＳ Ｐゴシック" pitchFamily="34" charset="-128"/>
              </a:rPr>
              <a:t>: haircuts, oil changes</a:t>
            </a:r>
          </a:p>
          <a:p>
            <a:pPr lvl="1" eaLnBrk="1" hangingPunct="1">
              <a:buFont typeface="Wingdings 2" pitchFamily="18" charset="2"/>
              <a:buNone/>
            </a:pPr>
            <a:endParaRPr lang="en-US" dirty="0" smtClean="0">
              <a:ea typeface="ＭＳ Ｐゴシック" pitchFamily="34" charset="-128"/>
            </a:endParaRPr>
          </a:p>
        </p:txBody>
      </p:sp>
      <p:pic>
        <p:nvPicPr>
          <p:cNvPr id="50178" name="Picture 2" descr="http://t3.gstatic.com/images?q=tbn:ANd9GcQCwEHTM1wiWx4ouIMntDm_MNMapLha9AVA2oFGV0ZLaoLtKmmnaQ:blogs.sweden.se/sustainability/files/2010/11/consumption-goods.jpg"/>
          <p:cNvPicPr>
            <a:picLocks noChangeAspect="1" noChangeArrowheads="1"/>
          </p:cNvPicPr>
          <p:nvPr/>
        </p:nvPicPr>
        <p:blipFill>
          <a:blip r:embed="rId3" cstate="print"/>
          <a:srcRect/>
          <a:stretch>
            <a:fillRect/>
          </a:stretch>
        </p:blipFill>
        <p:spPr bwMode="auto">
          <a:xfrm>
            <a:off x="609600" y="3810000"/>
            <a:ext cx="3657600" cy="2646220"/>
          </a:xfrm>
          <a:prstGeom prst="rect">
            <a:avLst/>
          </a:prstGeom>
          <a:noFill/>
        </p:spPr>
      </p:pic>
      <p:pic>
        <p:nvPicPr>
          <p:cNvPr id="50180" name="Picture 4" descr="http://t1.gstatic.com/images?q=tbn:ANd9GcTUAnGUVRcOVvdXhMbHr-YdxXfMdLrgGqWrM1R5dZM_gBjO953KKQ:www.sevengreyblog.com/wp-content/uploads/haircut.jpg"/>
          <p:cNvPicPr>
            <a:picLocks noChangeAspect="1" noChangeArrowheads="1"/>
          </p:cNvPicPr>
          <p:nvPr/>
        </p:nvPicPr>
        <p:blipFill>
          <a:blip r:embed="rId4" cstate="print"/>
          <a:srcRect/>
          <a:stretch>
            <a:fillRect/>
          </a:stretch>
        </p:blipFill>
        <p:spPr bwMode="auto">
          <a:xfrm>
            <a:off x="5078549" y="3810000"/>
            <a:ext cx="3455851" cy="25553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34" charset="-128"/>
              </a:rPr>
              <a:t>What’s included in GDP?</a:t>
            </a:r>
          </a:p>
        </p:txBody>
      </p:sp>
      <p:sp>
        <p:nvSpPr>
          <p:cNvPr id="22531" name="Content Placeholder 2"/>
          <p:cNvSpPr>
            <a:spLocks noGrp="1"/>
          </p:cNvSpPr>
          <p:nvPr>
            <p:ph idx="1"/>
          </p:nvPr>
        </p:nvSpPr>
        <p:spPr>
          <a:xfrm>
            <a:off x="612775" y="1600200"/>
            <a:ext cx="8153400" cy="4495800"/>
          </a:xfrm>
        </p:spPr>
        <p:txBody>
          <a:bodyPr/>
          <a:lstStyle/>
          <a:p>
            <a:pPr eaLnBrk="1" hangingPunct="1"/>
            <a:r>
              <a:rPr lang="en-US" sz="3600" b="1" i="1" u="sng" dirty="0" smtClean="0">
                <a:solidFill>
                  <a:srgbClr val="FFFF00"/>
                </a:solidFill>
                <a:ea typeface="ＭＳ Ｐゴシック" pitchFamily="34" charset="-128"/>
              </a:rPr>
              <a:t>Investment</a:t>
            </a:r>
            <a:r>
              <a:rPr lang="en-US" sz="3600" dirty="0" smtClean="0">
                <a:solidFill>
                  <a:srgbClr val="FFFF00"/>
                </a:solidFill>
                <a:ea typeface="ＭＳ Ｐゴシック" pitchFamily="34" charset="-128"/>
              </a:rPr>
              <a:t> </a:t>
            </a:r>
            <a:r>
              <a:rPr lang="en-US" sz="3600" dirty="0" smtClean="0">
                <a:ea typeface="ＭＳ Ｐゴシック" pitchFamily="34" charset="-128"/>
              </a:rPr>
              <a:t>by businesses and households</a:t>
            </a:r>
          </a:p>
          <a:p>
            <a:pPr lvl="1" eaLnBrk="1" hangingPunct="1"/>
            <a:r>
              <a:rPr lang="en-US" sz="3600" dirty="0" smtClean="0">
                <a:ea typeface="ＭＳ Ｐゴシック" pitchFamily="34" charset="-128"/>
              </a:rPr>
              <a:t>Fixed assets for </a:t>
            </a:r>
            <a:r>
              <a:rPr lang="en-US" sz="3600" b="1" i="1" u="sng" dirty="0" smtClean="0">
                <a:solidFill>
                  <a:srgbClr val="FFFF00"/>
                </a:solidFill>
                <a:ea typeface="ＭＳ Ｐゴシック" pitchFamily="34" charset="-128"/>
              </a:rPr>
              <a:t>production</a:t>
            </a:r>
          </a:p>
          <a:p>
            <a:pPr lvl="1" eaLnBrk="1" hangingPunct="1"/>
            <a:r>
              <a:rPr lang="en-US" sz="3600" dirty="0" smtClean="0">
                <a:ea typeface="ＭＳ Ｐゴシック" pitchFamily="34" charset="-128"/>
              </a:rPr>
              <a:t>New homes</a:t>
            </a:r>
          </a:p>
          <a:p>
            <a:pPr lvl="1" eaLnBrk="1" hangingPunct="1"/>
            <a:r>
              <a:rPr lang="en-US" sz="3600" dirty="0" smtClean="0">
                <a:ea typeface="ＭＳ Ｐゴシック" pitchFamily="34" charset="-128"/>
              </a:rPr>
              <a:t>Inventories</a:t>
            </a:r>
          </a:p>
          <a:p>
            <a:pPr eaLnBrk="1" hangingPunct="1"/>
            <a:endParaRPr lang="en-US" dirty="0" smtClean="0">
              <a:ea typeface="ＭＳ Ｐゴシック" pitchFamily="34" charset="-128"/>
            </a:endParaRPr>
          </a:p>
        </p:txBody>
      </p:sp>
      <p:pic>
        <p:nvPicPr>
          <p:cNvPr id="48130" name="Picture 2" descr="http://t2.gstatic.com/images?q=tbn:ANd9GcT0V7EWWIG1VS9N9syqlg-GtRdagX_46Nt2XPnEj1hwhqMLAN7o:www.ci.corcoran.mn.us/vertical/Sites/%257BA13DB5FF-43A9-4A27-A5A0-44E78D9C28BC%257D/uploads/%257BD2FD5FF1-61E1-4FC9-8136-43B0C2030461%257D.JPG"/>
          <p:cNvPicPr>
            <a:picLocks noChangeAspect="1" noChangeArrowheads="1"/>
          </p:cNvPicPr>
          <p:nvPr/>
        </p:nvPicPr>
        <p:blipFill>
          <a:blip r:embed="rId3" cstate="print"/>
          <a:srcRect/>
          <a:stretch>
            <a:fillRect/>
          </a:stretch>
        </p:blipFill>
        <p:spPr bwMode="auto">
          <a:xfrm>
            <a:off x="4419600" y="3733799"/>
            <a:ext cx="4114800" cy="276322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34" charset="-128"/>
              </a:rPr>
              <a:t>What’s included in GDP?</a:t>
            </a:r>
          </a:p>
        </p:txBody>
      </p:sp>
      <p:sp>
        <p:nvSpPr>
          <p:cNvPr id="23555" name="Content Placeholder 2"/>
          <p:cNvSpPr>
            <a:spLocks noGrp="1"/>
          </p:cNvSpPr>
          <p:nvPr>
            <p:ph idx="1"/>
          </p:nvPr>
        </p:nvSpPr>
        <p:spPr>
          <a:xfrm>
            <a:off x="612775" y="1600200"/>
            <a:ext cx="8153400" cy="4495800"/>
          </a:xfrm>
        </p:spPr>
        <p:txBody>
          <a:bodyPr/>
          <a:lstStyle/>
          <a:p>
            <a:pPr eaLnBrk="1" hangingPunct="1"/>
            <a:r>
              <a:rPr lang="en-US" sz="3200" b="1" i="1" u="sng" dirty="0" smtClean="0">
                <a:solidFill>
                  <a:srgbClr val="FFFF00"/>
                </a:solidFill>
                <a:ea typeface="ＭＳ Ｐゴシック" pitchFamily="34" charset="-128"/>
              </a:rPr>
              <a:t>Government</a:t>
            </a:r>
            <a:r>
              <a:rPr lang="en-US" sz="3200" dirty="0" smtClean="0">
                <a:solidFill>
                  <a:srgbClr val="FFFF00"/>
                </a:solidFill>
                <a:ea typeface="ＭＳ Ｐゴシック" pitchFamily="34" charset="-128"/>
              </a:rPr>
              <a:t> </a:t>
            </a:r>
            <a:r>
              <a:rPr lang="en-US" sz="3200" dirty="0" smtClean="0">
                <a:ea typeface="ＭＳ Ｐゴシック" pitchFamily="34" charset="-128"/>
              </a:rPr>
              <a:t>expenditures by local, state, and federal government</a:t>
            </a:r>
          </a:p>
          <a:p>
            <a:pPr lvl="1" eaLnBrk="1" hangingPunct="1"/>
            <a:r>
              <a:rPr lang="en-US" sz="3200" dirty="0" smtClean="0">
                <a:ea typeface="ＭＳ Ｐゴシック" pitchFamily="34" charset="-128"/>
              </a:rPr>
              <a:t>Roads and schools</a:t>
            </a:r>
          </a:p>
          <a:p>
            <a:pPr eaLnBrk="1" hangingPunct="1"/>
            <a:endParaRPr lang="en-US" dirty="0" smtClean="0">
              <a:ea typeface="ＭＳ Ｐゴシック" pitchFamily="34" charset="-128"/>
            </a:endParaRPr>
          </a:p>
        </p:txBody>
      </p:sp>
      <p:pic>
        <p:nvPicPr>
          <p:cNvPr id="46082" name="Picture 2" descr="http://t3.gstatic.com/images?q=tbn:ANd9GcTzWJTtZ-Rlk0GiXYI08Dhzptq_S0aas81lOC5tRTfD6d7DXRJG:www.deerlake.leon.k12.fl.us/School%2520Clip%2520Art/deerlake2.jpg"/>
          <p:cNvPicPr>
            <a:picLocks noChangeAspect="1" noChangeArrowheads="1"/>
          </p:cNvPicPr>
          <p:nvPr/>
        </p:nvPicPr>
        <p:blipFill>
          <a:blip r:embed="rId3" cstate="print"/>
          <a:srcRect/>
          <a:stretch>
            <a:fillRect/>
          </a:stretch>
        </p:blipFill>
        <p:spPr bwMode="auto">
          <a:xfrm>
            <a:off x="838200" y="3505200"/>
            <a:ext cx="7366857" cy="2971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34" charset="-128"/>
              </a:rPr>
              <a:t>What’s included in GDP?</a:t>
            </a:r>
          </a:p>
        </p:txBody>
      </p:sp>
      <p:sp>
        <p:nvSpPr>
          <p:cNvPr id="24579" name="Content Placeholder 2"/>
          <p:cNvSpPr>
            <a:spLocks noGrp="1"/>
          </p:cNvSpPr>
          <p:nvPr>
            <p:ph idx="1"/>
          </p:nvPr>
        </p:nvSpPr>
        <p:spPr>
          <a:xfrm>
            <a:off x="228600" y="1221828"/>
            <a:ext cx="8153400" cy="4495800"/>
          </a:xfrm>
        </p:spPr>
        <p:txBody>
          <a:bodyPr/>
          <a:lstStyle/>
          <a:p>
            <a:pPr eaLnBrk="1" hangingPunct="1"/>
            <a:r>
              <a:rPr lang="en-US" sz="3200" b="1" i="1" u="sng" dirty="0" smtClean="0">
                <a:solidFill>
                  <a:srgbClr val="FFFF00"/>
                </a:solidFill>
                <a:ea typeface="ＭＳ Ｐゴシック" pitchFamily="34" charset="-128"/>
              </a:rPr>
              <a:t>Net exports</a:t>
            </a:r>
          </a:p>
          <a:p>
            <a:pPr lvl="1" eaLnBrk="1" hangingPunct="1"/>
            <a:r>
              <a:rPr lang="en-US" sz="3200" dirty="0" smtClean="0">
                <a:ea typeface="ＭＳ Ｐゴシック" pitchFamily="34" charset="-128"/>
              </a:rPr>
              <a:t>Value of a country’s </a:t>
            </a:r>
            <a:r>
              <a:rPr lang="en-US" sz="3200" b="1" i="1" u="sng" dirty="0" smtClean="0">
                <a:solidFill>
                  <a:srgbClr val="FFFF00"/>
                </a:solidFill>
                <a:ea typeface="ＭＳ Ｐゴシック" pitchFamily="34" charset="-128"/>
              </a:rPr>
              <a:t>exports</a:t>
            </a:r>
            <a:r>
              <a:rPr lang="en-US" sz="3200" dirty="0" smtClean="0">
                <a:solidFill>
                  <a:srgbClr val="FFFF00"/>
                </a:solidFill>
                <a:ea typeface="ＭＳ Ｐゴシック" pitchFamily="34" charset="-128"/>
              </a:rPr>
              <a:t> </a:t>
            </a:r>
            <a:r>
              <a:rPr lang="en-US" sz="3200" dirty="0" smtClean="0">
                <a:ea typeface="ＭＳ Ｐゴシック" pitchFamily="34" charset="-128"/>
              </a:rPr>
              <a:t>to other nations, minus its </a:t>
            </a:r>
            <a:r>
              <a:rPr lang="en-US" sz="3200" b="1" i="1" u="sng" dirty="0" smtClean="0">
                <a:solidFill>
                  <a:srgbClr val="FFFF00"/>
                </a:solidFill>
                <a:ea typeface="ＭＳ Ｐゴシック" pitchFamily="34" charset="-128"/>
              </a:rPr>
              <a:t>imports</a:t>
            </a:r>
            <a:r>
              <a:rPr lang="en-US" sz="3200" dirty="0" smtClean="0">
                <a:solidFill>
                  <a:srgbClr val="FFFF00"/>
                </a:solidFill>
                <a:ea typeface="ＭＳ Ｐゴシック" pitchFamily="34" charset="-128"/>
              </a:rPr>
              <a:t> </a:t>
            </a:r>
            <a:r>
              <a:rPr lang="en-US" sz="3200" dirty="0" smtClean="0">
                <a:ea typeface="ＭＳ Ｐゴシック" pitchFamily="34" charset="-128"/>
              </a:rPr>
              <a:t>from other nations</a:t>
            </a:r>
          </a:p>
          <a:p>
            <a:pPr eaLnBrk="1" hangingPunct="1"/>
            <a:endParaRPr lang="en-US" dirty="0" smtClean="0">
              <a:ea typeface="ＭＳ Ｐゴシック" pitchFamily="34" charset="-128"/>
            </a:endParaRPr>
          </a:p>
        </p:txBody>
      </p:sp>
      <p:pic>
        <p:nvPicPr>
          <p:cNvPr id="44034" name="Picture 2" descr="http://t2.gstatic.com/images?q=tbn:ANd9GcQtX9uhaFLKUR08HuIUDBHxjObj2jSZ4IM5eLY8Kzeh4bbVlsVR5Q:image.shutterstock.com/display_pic_with_logo/98191/98191,1244714243,3/stock-vector-barter-trading-goods-and-services-and-a-handshake-31880215.jpg"/>
          <p:cNvPicPr>
            <a:picLocks noChangeAspect="1" noChangeArrowheads="1"/>
          </p:cNvPicPr>
          <p:nvPr/>
        </p:nvPicPr>
        <p:blipFill>
          <a:blip r:embed="rId3" cstate="print"/>
          <a:srcRect/>
          <a:stretch>
            <a:fillRect/>
          </a:stretch>
        </p:blipFill>
        <p:spPr bwMode="auto">
          <a:xfrm>
            <a:off x="2743200" y="3124200"/>
            <a:ext cx="4495800" cy="3119895"/>
          </a:xfrm>
          <a:prstGeom prst="rect">
            <a:avLst/>
          </a:prstGeom>
          <a:noFill/>
        </p:spPr>
      </p:pic>
      <p:sp>
        <p:nvSpPr>
          <p:cNvPr id="2" name="TextBox 1"/>
          <p:cNvSpPr txBox="1"/>
          <p:nvPr/>
        </p:nvSpPr>
        <p:spPr>
          <a:xfrm>
            <a:off x="1469231" y="6324600"/>
            <a:ext cx="6440488" cy="338554"/>
          </a:xfrm>
          <a:prstGeom prst="rect">
            <a:avLst/>
          </a:prstGeom>
          <a:noFill/>
        </p:spPr>
        <p:txBody>
          <a:bodyPr wrap="square" rtlCol="0">
            <a:spAutoFit/>
          </a:bodyPr>
          <a:lstStyle/>
          <a:p>
            <a:r>
              <a:rPr lang="en-US" sz="1600" dirty="0" smtClean="0"/>
              <a:t>What goes out of U.S. minus what comes into U.S. = Net </a:t>
            </a:r>
            <a:r>
              <a:rPr lang="en-US" sz="1600" dirty="0"/>
              <a:t>E</a:t>
            </a:r>
            <a:r>
              <a:rPr lang="en-US" sz="1600" dirty="0" smtClean="0"/>
              <a:t>xports</a:t>
            </a:r>
            <a:endParaRPr lang="en-US" sz="16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 t="13490" r="777" b="16463"/>
          <a:stretch/>
        </p:blipFill>
        <p:spPr>
          <a:xfrm>
            <a:off x="2057400" y="152400"/>
            <a:ext cx="5006622" cy="6498978"/>
          </a:xfrm>
        </p:spPr>
      </p:pic>
    </p:spTree>
    <p:extLst>
      <p:ext uri="{BB962C8B-B14F-4D97-AF65-F5344CB8AC3E}">
        <p14:creationId xmlns:p14="http://schemas.microsoft.com/office/powerpoint/2010/main" val="164419460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34" charset="-128"/>
              </a:rPr>
              <a:t>What’s included in GDP?</a:t>
            </a:r>
          </a:p>
        </p:txBody>
      </p:sp>
      <p:sp>
        <p:nvSpPr>
          <p:cNvPr id="25603" name="Content Placeholder 2"/>
          <p:cNvSpPr>
            <a:spLocks noGrp="1"/>
          </p:cNvSpPr>
          <p:nvPr>
            <p:ph idx="1"/>
          </p:nvPr>
        </p:nvSpPr>
        <p:spPr>
          <a:xfrm>
            <a:off x="762000" y="2362200"/>
            <a:ext cx="8153400" cy="4495800"/>
          </a:xfrm>
        </p:spPr>
        <p:txBody>
          <a:bodyPr>
            <a:normAutofit/>
          </a:bodyPr>
          <a:lstStyle/>
          <a:p>
            <a:pPr eaLnBrk="1" hangingPunct="1"/>
            <a:r>
              <a:rPr lang="en-US" sz="3200" dirty="0" smtClean="0">
                <a:ea typeface="ＭＳ Ｐゴシック" pitchFamily="34" charset="-128"/>
              </a:rPr>
              <a:t>GDP = Consumption + Investment + Government spending + Net exports</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2743200" y="2133600"/>
            <a:ext cx="1600200" cy="1336675"/>
          </a:xfrm>
          <a:prstGeom prst="rect">
            <a:avLst/>
          </a:prstGeom>
          <a:solidFill>
            <a:srgbClr val="669900"/>
          </a:solidFill>
          <a:ln w="25400" algn="ctr">
            <a:solidFill>
              <a:schemeClr val="tx1"/>
            </a:solidFill>
            <a:miter lim="800000"/>
            <a:headEnd/>
            <a:tailEnd/>
          </a:ln>
        </p:spPr>
        <p:txBody>
          <a:bodyPr>
            <a:spAutoFit/>
          </a:bodyPr>
          <a:lstStyle/>
          <a:p>
            <a:pPr marL="342900" indent="-342900" algn="ctr">
              <a:spcBef>
                <a:spcPct val="50000"/>
              </a:spcBef>
              <a:defRPr/>
            </a:pPr>
            <a:endParaRPr lang="en-US" sz="2000" b="1" u="sng" dirty="0">
              <a:latin typeface="Times New Roman" pitchFamily="18" charset="0"/>
              <a:ea typeface="+mn-ea"/>
            </a:endParaRPr>
          </a:p>
          <a:p>
            <a:pPr marL="342900" indent="-342900" algn="ctr">
              <a:spcBef>
                <a:spcPct val="50000"/>
              </a:spcBef>
              <a:defRPr/>
            </a:pPr>
            <a:r>
              <a:rPr lang="en-US" sz="2000" b="1" u="sng" dirty="0">
                <a:solidFill>
                  <a:schemeClr val="bg1"/>
                </a:solidFill>
                <a:latin typeface="+mn-lt"/>
                <a:ea typeface="+mn-ea"/>
              </a:rPr>
              <a:t>Investment</a:t>
            </a:r>
          </a:p>
          <a:p>
            <a:pPr marL="342900" indent="-342900" algn="ctr">
              <a:spcBef>
                <a:spcPct val="50000"/>
              </a:spcBef>
              <a:defRPr/>
            </a:pPr>
            <a:r>
              <a:rPr lang="en-US" sz="2000" b="1" dirty="0">
                <a:solidFill>
                  <a:schemeClr val="bg1"/>
                </a:solidFill>
                <a:latin typeface="+mn-lt"/>
                <a:ea typeface="+mn-ea"/>
              </a:rPr>
              <a:t>(I)</a:t>
            </a:r>
          </a:p>
        </p:txBody>
      </p:sp>
      <p:sp>
        <p:nvSpPr>
          <p:cNvPr id="51203" name="Text Box 3"/>
          <p:cNvSpPr txBox="1">
            <a:spLocks noChangeArrowheads="1"/>
          </p:cNvSpPr>
          <p:nvPr/>
        </p:nvSpPr>
        <p:spPr bwMode="auto">
          <a:xfrm>
            <a:off x="304800" y="2209800"/>
            <a:ext cx="1905000" cy="1906588"/>
          </a:xfrm>
          <a:prstGeom prst="rect">
            <a:avLst/>
          </a:prstGeom>
          <a:solidFill>
            <a:srgbClr val="0066FF"/>
          </a:solidFill>
          <a:ln w="28575">
            <a:solidFill>
              <a:schemeClr val="tx1"/>
            </a:solidFill>
            <a:miter lim="800000"/>
            <a:headEnd/>
            <a:tailEnd/>
          </a:ln>
        </p:spPr>
        <p:txBody>
          <a:bodyPr>
            <a:spAutoFit/>
          </a:bodyPr>
          <a:lstStyle/>
          <a:p>
            <a:pPr marL="342900" indent="-342900" algn="ctr">
              <a:spcBef>
                <a:spcPct val="50000"/>
              </a:spcBef>
            </a:pPr>
            <a:r>
              <a:rPr lang="en-US" b="1" u="sng" dirty="0">
                <a:solidFill>
                  <a:schemeClr val="bg1"/>
                </a:solidFill>
                <a:latin typeface="Tw Cen MT" pitchFamily="34" charset="0"/>
              </a:rPr>
              <a:t>Personal Consumption Expenditures </a:t>
            </a:r>
          </a:p>
          <a:p>
            <a:pPr marL="342900" indent="-342900" algn="ctr">
              <a:spcBef>
                <a:spcPct val="50000"/>
              </a:spcBef>
            </a:pPr>
            <a:r>
              <a:rPr lang="en-US" b="1" dirty="0">
                <a:solidFill>
                  <a:schemeClr val="bg1"/>
                </a:solidFill>
                <a:latin typeface="Tw Cen MT" pitchFamily="34" charset="0"/>
              </a:rPr>
              <a:t>(C)</a:t>
            </a:r>
          </a:p>
        </p:txBody>
      </p:sp>
      <p:sp>
        <p:nvSpPr>
          <p:cNvPr id="51204" name="Text Box 4"/>
          <p:cNvSpPr txBox="1">
            <a:spLocks noChangeArrowheads="1"/>
          </p:cNvSpPr>
          <p:nvPr/>
        </p:nvSpPr>
        <p:spPr bwMode="auto">
          <a:xfrm>
            <a:off x="4876800" y="2209800"/>
            <a:ext cx="1828800" cy="1323439"/>
          </a:xfrm>
          <a:prstGeom prst="rect">
            <a:avLst/>
          </a:prstGeom>
          <a:solidFill>
            <a:srgbClr val="FF9900"/>
          </a:solidFill>
          <a:ln w="28575" algn="ctr">
            <a:solidFill>
              <a:schemeClr val="tx1"/>
            </a:solidFill>
            <a:miter lim="800000"/>
            <a:headEnd/>
            <a:tailEnd/>
          </a:ln>
        </p:spPr>
        <p:txBody>
          <a:bodyPr wrap="square">
            <a:spAutoFit/>
          </a:bodyPr>
          <a:lstStyle/>
          <a:p>
            <a:pPr marL="342900" indent="-342900">
              <a:spcBef>
                <a:spcPct val="50000"/>
              </a:spcBef>
              <a:defRPr/>
            </a:pPr>
            <a:endParaRPr lang="en-US" sz="2000" b="1" u="sng" dirty="0">
              <a:latin typeface="Times New Roman" pitchFamily="18" charset="0"/>
              <a:ea typeface="+mn-ea"/>
            </a:endParaRPr>
          </a:p>
          <a:p>
            <a:pPr marL="342900" indent="-342900">
              <a:spcBef>
                <a:spcPct val="50000"/>
              </a:spcBef>
              <a:defRPr/>
            </a:pPr>
            <a:r>
              <a:rPr lang="en-US" sz="2000" b="1" u="sng" dirty="0">
                <a:solidFill>
                  <a:schemeClr val="bg1"/>
                </a:solidFill>
                <a:latin typeface="+mj-lt"/>
                <a:ea typeface="+mn-ea"/>
              </a:rPr>
              <a:t>Government</a:t>
            </a:r>
          </a:p>
          <a:p>
            <a:pPr marL="342900" indent="-342900" algn="ctr">
              <a:spcBef>
                <a:spcPct val="50000"/>
              </a:spcBef>
              <a:defRPr/>
            </a:pPr>
            <a:r>
              <a:rPr lang="en-US" sz="2000" b="1" dirty="0">
                <a:solidFill>
                  <a:schemeClr val="bg1"/>
                </a:solidFill>
                <a:latin typeface="+mj-lt"/>
                <a:ea typeface="+mn-ea"/>
              </a:rPr>
              <a:t>(G)</a:t>
            </a:r>
          </a:p>
        </p:txBody>
      </p:sp>
      <p:sp>
        <p:nvSpPr>
          <p:cNvPr id="51205" name="Text Box 5"/>
          <p:cNvSpPr txBox="1">
            <a:spLocks noChangeArrowheads="1"/>
          </p:cNvSpPr>
          <p:nvPr/>
        </p:nvSpPr>
        <p:spPr bwMode="auto">
          <a:xfrm>
            <a:off x="7086600" y="2286000"/>
            <a:ext cx="1524000" cy="1641475"/>
          </a:xfrm>
          <a:prstGeom prst="rect">
            <a:avLst/>
          </a:prstGeom>
          <a:solidFill>
            <a:srgbClr val="FF0000"/>
          </a:solidFill>
          <a:ln w="25400" algn="ctr">
            <a:solidFill>
              <a:schemeClr val="tx1"/>
            </a:solidFill>
            <a:miter lim="800000"/>
            <a:headEnd/>
            <a:tailEnd/>
          </a:ln>
        </p:spPr>
        <p:txBody>
          <a:bodyPr>
            <a:spAutoFit/>
          </a:bodyPr>
          <a:lstStyle/>
          <a:p>
            <a:pPr marL="342900" indent="-342900">
              <a:spcBef>
                <a:spcPct val="50000"/>
              </a:spcBef>
              <a:defRPr/>
            </a:pPr>
            <a:endParaRPr lang="en-US" sz="2000" b="1" u="sng" dirty="0">
              <a:latin typeface="Times New Roman" pitchFamily="18" charset="0"/>
              <a:ea typeface="+mn-ea"/>
            </a:endParaRPr>
          </a:p>
          <a:p>
            <a:pPr marL="342900" indent="-342900">
              <a:spcBef>
                <a:spcPct val="50000"/>
              </a:spcBef>
              <a:defRPr/>
            </a:pPr>
            <a:r>
              <a:rPr lang="en-US" sz="2000" b="1" u="sng" dirty="0">
                <a:solidFill>
                  <a:schemeClr val="bg1"/>
                </a:solidFill>
                <a:latin typeface="+mj-lt"/>
                <a:ea typeface="+mn-ea"/>
              </a:rPr>
              <a:t>Net Exports</a:t>
            </a:r>
          </a:p>
          <a:p>
            <a:pPr marL="342900" indent="-342900" algn="ctr">
              <a:spcBef>
                <a:spcPct val="50000"/>
              </a:spcBef>
              <a:defRPr/>
            </a:pPr>
            <a:r>
              <a:rPr lang="en-US" sz="2000" b="1" dirty="0">
                <a:solidFill>
                  <a:schemeClr val="bg1"/>
                </a:solidFill>
                <a:latin typeface="+mj-lt"/>
                <a:ea typeface="+mn-ea"/>
              </a:rPr>
              <a:t>(NX)</a:t>
            </a:r>
          </a:p>
        </p:txBody>
      </p:sp>
      <p:sp>
        <p:nvSpPr>
          <p:cNvPr id="26630" name="Line 6"/>
          <p:cNvSpPr>
            <a:spLocks noChangeShapeType="1"/>
          </p:cNvSpPr>
          <p:nvPr/>
        </p:nvSpPr>
        <p:spPr bwMode="auto">
          <a:xfrm>
            <a:off x="1219200" y="1752600"/>
            <a:ext cx="6629400" cy="0"/>
          </a:xfrm>
          <a:prstGeom prst="line">
            <a:avLst/>
          </a:prstGeom>
          <a:noFill/>
          <a:ln w="12700">
            <a:solidFill>
              <a:schemeClr val="tx1"/>
            </a:solidFill>
            <a:round/>
            <a:headEnd/>
            <a:tailEnd/>
          </a:ln>
        </p:spPr>
        <p:txBody>
          <a:bodyPr/>
          <a:lstStyle/>
          <a:p>
            <a:endParaRPr lang="en-US"/>
          </a:p>
        </p:txBody>
      </p:sp>
      <p:sp>
        <p:nvSpPr>
          <p:cNvPr id="26631" name="Line 7"/>
          <p:cNvSpPr>
            <a:spLocks noChangeShapeType="1"/>
          </p:cNvSpPr>
          <p:nvPr/>
        </p:nvSpPr>
        <p:spPr bwMode="auto">
          <a:xfrm>
            <a:off x="4724400" y="1524000"/>
            <a:ext cx="0" cy="228600"/>
          </a:xfrm>
          <a:prstGeom prst="line">
            <a:avLst/>
          </a:prstGeom>
          <a:noFill/>
          <a:ln w="12700">
            <a:solidFill>
              <a:schemeClr val="tx1"/>
            </a:solidFill>
            <a:round/>
            <a:headEnd/>
            <a:tailEnd/>
          </a:ln>
        </p:spPr>
        <p:txBody>
          <a:bodyPr/>
          <a:lstStyle/>
          <a:p>
            <a:endParaRPr lang="en-US"/>
          </a:p>
        </p:txBody>
      </p:sp>
      <p:sp>
        <p:nvSpPr>
          <p:cNvPr id="26632" name="Line 8"/>
          <p:cNvSpPr>
            <a:spLocks noChangeShapeType="1"/>
          </p:cNvSpPr>
          <p:nvPr/>
        </p:nvSpPr>
        <p:spPr bwMode="auto">
          <a:xfrm>
            <a:off x="1295400" y="1752600"/>
            <a:ext cx="0" cy="381000"/>
          </a:xfrm>
          <a:prstGeom prst="line">
            <a:avLst/>
          </a:prstGeom>
          <a:noFill/>
          <a:ln w="12700">
            <a:solidFill>
              <a:schemeClr val="tx1"/>
            </a:solidFill>
            <a:round/>
            <a:headEnd/>
            <a:tailEnd/>
          </a:ln>
        </p:spPr>
        <p:txBody>
          <a:bodyPr/>
          <a:lstStyle/>
          <a:p>
            <a:endParaRPr lang="en-US"/>
          </a:p>
        </p:txBody>
      </p:sp>
      <p:sp>
        <p:nvSpPr>
          <p:cNvPr id="26633" name="Line 9"/>
          <p:cNvSpPr>
            <a:spLocks noChangeShapeType="1"/>
          </p:cNvSpPr>
          <p:nvPr/>
        </p:nvSpPr>
        <p:spPr bwMode="auto">
          <a:xfrm>
            <a:off x="3505200" y="1752600"/>
            <a:ext cx="0" cy="381000"/>
          </a:xfrm>
          <a:prstGeom prst="line">
            <a:avLst/>
          </a:prstGeom>
          <a:noFill/>
          <a:ln w="12700">
            <a:solidFill>
              <a:schemeClr val="tx1"/>
            </a:solidFill>
            <a:round/>
            <a:headEnd/>
            <a:tailEnd/>
          </a:ln>
        </p:spPr>
        <p:txBody>
          <a:bodyPr/>
          <a:lstStyle/>
          <a:p>
            <a:endParaRPr lang="en-US"/>
          </a:p>
        </p:txBody>
      </p:sp>
      <p:sp>
        <p:nvSpPr>
          <p:cNvPr id="26634" name="Line 10"/>
          <p:cNvSpPr>
            <a:spLocks noChangeShapeType="1"/>
          </p:cNvSpPr>
          <p:nvPr/>
        </p:nvSpPr>
        <p:spPr bwMode="auto">
          <a:xfrm>
            <a:off x="5638800" y="1828800"/>
            <a:ext cx="0" cy="381000"/>
          </a:xfrm>
          <a:prstGeom prst="line">
            <a:avLst/>
          </a:prstGeom>
          <a:noFill/>
          <a:ln w="12700">
            <a:solidFill>
              <a:schemeClr val="tx1"/>
            </a:solidFill>
            <a:round/>
            <a:headEnd/>
            <a:tailEnd/>
          </a:ln>
        </p:spPr>
        <p:txBody>
          <a:bodyPr/>
          <a:lstStyle/>
          <a:p>
            <a:endParaRPr lang="en-US"/>
          </a:p>
        </p:txBody>
      </p:sp>
      <p:sp>
        <p:nvSpPr>
          <p:cNvPr id="26635" name="Line 11"/>
          <p:cNvSpPr>
            <a:spLocks noChangeShapeType="1"/>
          </p:cNvSpPr>
          <p:nvPr/>
        </p:nvSpPr>
        <p:spPr bwMode="auto">
          <a:xfrm>
            <a:off x="7848600" y="1752600"/>
            <a:ext cx="0" cy="457200"/>
          </a:xfrm>
          <a:prstGeom prst="line">
            <a:avLst/>
          </a:prstGeom>
          <a:noFill/>
          <a:ln w="12700">
            <a:solidFill>
              <a:schemeClr val="tx1"/>
            </a:solidFill>
            <a:round/>
            <a:headEnd/>
            <a:tailEnd/>
          </a:ln>
        </p:spPr>
        <p:txBody>
          <a:bodyPr/>
          <a:lstStyle/>
          <a:p>
            <a:endParaRPr lang="en-US"/>
          </a:p>
        </p:txBody>
      </p:sp>
      <p:grpSp>
        <p:nvGrpSpPr>
          <p:cNvPr id="2" name="Group 12"/>
          <p:cNvGrpSpPr>
            <a:grpSpLocks/>
          </p:cNvGrpSpPr>
          <p:nvPr/>
        </p:nvGrpSpPr>
        <p:grpSpPr bwMode="auto">
          <a:xfrm>
            <a:off x="1600200" y="3505201"/>
            <a:ext cx="3581400" cy="1055688"/>
            <a:chOff x="1008" y="1940"/>
            <a:chExt cx="2256" cy="665"/>
          </a:xfrm>
        </p:grpSpPr>
        <p:sp>
          <p:nvSpPr>
            <p:cNvPr id="26654" name="Line 13"/>
            <p:cNvSpPr>
              <a:spLocks noChangeShapeType="1"/>
            </p:cNvSpPr>
            <p:nvPr/>
          </p:nvSpPr>
          <p:spPr bwMode="auto">
            <a:xfrm>
              <a:off x="2256" y="1940"/>
              <a:ext cx="0" cy="336"/>
            </a:xfrm>
            <a:prstGeom prst="line">
              <a:avLst/>
            </a:prstGeom>
            <a:noFill/>
            <a:ln w="12700">
              <a:solidFill>
                <a:schemeClr val="tx1"/>
              </a:solidFill>
              <a:round/>
              <a:headEnd/>
              <a:tailEnd/>
            </a:ln>
          </p:spPr>
          <p:txBody>
            <a:bodyPr/>
            <a:lstStyle/>
            <a:p>
              <a:endParaRPr lang="en-US"/>
            </a:p>
          </p:txBody>
        </p:sp>
        <p:sp>
          <p:nvSpPr>
            <p:cNvPr id="26655" name="Text Box 14"/>
            <p:cNvSpPr txBox="1">
              <a:spLocks noChangeArrowheads="1"/>
            </p:cNvSpPr>
            <p:nvPr/>
          </p:nvSpPr>
          <p:spPr bwMode="auto">
            <a:xfrm>
              <a:off x="1008" y="2372"/>
              <a:ext cx="1200" cy="233"/>
            </a:xfrm>
            <a:prstGeom prst="rect">
              <a:avLst/>
            </a:prstGeom>
            <a:solidFill>
              <a:srgbClr val="FFFF99"/>
            </a:solidFill>
            <a:ln w="25400">
              <a:solidFill>
                <a:schemeClr val="tx1"/>
              </a:solidFill>
              <a:miter lim="800000"/>
              <a:headEnd/>
              <a:tailEnd/>
            </a:ln>
          </p:spPr>
          <p:txBody>
            <a:bodyPr>
              <a:spAutoFit/>
            </a:bodyPr>
            <a:lstStyle/>
            <a:p>
              <a:pPr marL="342900" indent="-342900">
                <a:spcBef>
                  <a:spcPct val="50000"/>
                </a:spcBef>
              </a:pPr>
              <a:r>
                <a:rPr lang="en-US" b="1" dirty="0">
                  <a:solidFill>
                    <a:schemeClr val="bg1"/>
                  </a:solidFill>
                  <a:latin typeface="Tw Cen MT" pitchFamily="34" charset="0"/>
                </a:rPr>
                <a:t>Fixed Investment</a:t>
              </a:r>
            </a:p>
          </p:txBody>
        </p:sp>
        <p:sp>
          <p:nvSpPr>
            <p:cNvPr id="26656" name="Text Box 15"/>
            <p:cNvSpPr txBox="1">
              <a:spLocks noChangeArrowheads="1"/>
            </p:cNvSpPr>
            <p:nvPr/>
          </p:nvSpPr>
          <p:spPr bwMode="auto">
            <a:xfrm>
              <a:off x="2352" y="2362"/>
              <a:ext cx="912" cy="233"/>
            </a:xfrm>
            <a:prstGeom prst="rect">
              <a:avLst/>
            </a:prstGeom>
            <a:solidFill>
              <a:srgbClr val="FFFF00"/>
            </a:solidFill>
            <a:ln w="28575">
              <a:solidFill>
                <a:schemeClr val="tx1"/>
              </a:solidFill>
              <a:miter lim="800000"/>
              <a:headEnd/>
              <a:tailEnd/>
            </a:ln>
          </p:spPr>
          <p:txBody>
            <a:bodyPr>
              <a:spAutoFit/>
            </a:bodyPr>
            <a:lstStyle/>
            <a:p>
              <a:pPr marL="342900" indent="-342900">
                <a:spcBef>
                  <a:spcPct val="50000"/>
                </a:spcBef>
              </a:pPr>
              <a:r>
                <a:rPr lang="en-US" b="1" dirty="0">
                  <a:solidFill>
                    <a:schemeClr val="bg1"/>
                  </a:solidFill>
                  <a:latin typeface="Tw Cen MT" pitchFamily="34" charset="0"/>
                </a:rPr>
                <a:t>Inventories</a:t>
              </a:r>
            </a:p>
          </p:txBody>
        </p:sp>
        <p:sp>
          <p:nvSpPr>
            <p:cNvPr id="26657" name="Line 16"/>
            <p:cNvSpPr>
              <a:spLocks noChangeShapeType="1"/>
            </p:cNvSpPr>
            <p:nvPr/>
          </p:nvSpPr>
          <p:spPr bwMode="auto">
            <a:xfrm>
              <a:off x="1632" y="2276"/>
              <a:ext cx="1200" cy="0"/>
            </a:xfrm>
            <a:prstGeom prst="line">
              <a:avLst/>
            </a:prstGeom>
            <a:noFill/>
            <a:ln w="12700">
              <a:solidFill>
                <a:schemeClr val="tx1"/>
              </a:solidFill>
              <a:round/>
              <a:headEnd/>
              <a:tailEnd/>
            </a:ln>
          </p:spPr>
          <p:txBody>
            <a:bodyPr/>
            <a:lstStyle/>
            <a:p>
              <a:endParaRPr lang="en-US"/>
            </a:p>
          </p:txBody>
        </p:sp>
        <p:sp>
          <p:nvSpPr>
            <p:cNvPr id="26658" name="Line 17"/>
            <p:cNvSpPr>
              <a:spLocks noChangeShapeType="1"/>
            </p:cNvSpPr>
            <p:nvPr/>
          </p:nvSpPr>
          <p:spPr bwMode="auto">
            <a:xfrm>
              <a:off x="1632" y="2276"/>
              <a:ext cx="0" cy="96"/>
            </a:xfrm>
            <a:prstGeom prst="line">
              <a:avLst/>
            </a:prstGeom>
            <a:noFill/>
            <a:ln w="12700">
              <a:solidFill>
                <a:schemeClr val="tx1"/>
              </a:solidFill>
              <a:round/>
              <a:headEnd/>
              <a:tailEnd/>
            </a:ln>
          </p:spPr>
          <p:txBody>
            <a:bodyPr/>
            <a:lstStyle/>
            <a:p>
              <a:endParaRPr lang="en-US"/>
            </a:p>
          </p:txBody>
        </p:sp>
        <p:sp>
          <p:nvSpPr>
            <p:cNvPr id="26659" name="Line 18"/>
            <p:cNvSpPr>
              <a:spLocks noChangeShapeType="1"/>
            </p:cNvSpPr>
            <p:nvPr/>
          </p:nvSpPr>
          <p:spPr bwMode="auto">
            <a:xfrm>
              <a:off x="2832" y="2276"/>
              <a:ext cx="0" cy="96"/>
            </a:xfrm>
            <a:prstGeom prst="line">
              <a:avLst/>
            </a:prstGeom>
            <a:noFill/>
            <a:ln w="12700">
              <a:solidFill>
                <a:schemeClr val="tx1"/>
              </a:solidFill>
              <a:round/>
              <a:headEnd/>
              <a:tailEnd/>
            </a:ln>
          </p:spPr>
          <p:txBody>
            <a:bodyPr/>
            <a:lstStyle/>
            <a:p>
              <a:endParaRPr lang="en-US"/>
            </a:p>
          </p:txBody>
        </p:sp>
      </p:grpSp>
      <p:grpSp>
        <p:nvGrpSpPr>
          <p:cNvPr id="3" name="Group 19"/>
          <p:cNvGrpSpPr>
            <a:grpSpLocks/>
          </p:cNvGrpSpPr>
          <p:nvPr/>
        </p:nvGrpSpPr>
        <p:grpSpPr bwMode="auto">
          <a:xfrm>
            <a:off x="6553200" y="3962400"/>
            <a:ext cx="2286000" cy="1279525"/>
            <a:chOff x="4368" y="1930"/>
            <a:chExt cx="1392" cy="806"/>
          </a:xfrm>
        </p:grpSpPr>
        <p:sp>
          <p:nvSpPr>
            <p:cNvPr id="26648" name="Line 20"/>
            <p:cNvSpPr>
              <a:spLocks noChangeShapeType="1"/>
            </p:cNvSpPr>
            <p:nvPr/>
          </p:nvSpPr>
          <p:spPr bwMode="auto">
            <a:xfrm>
              <a:off x="5088" y="1930"/>
              <a:ext cx="0" cy="288"/>
            </a:xfrm>
            <a:prstGeom prst="line">
              <a:avLst/>
            </a:prstGeom>
            <a:noFill/>
            <a:ln w="12700">
              <a:solidFill>
                <a:schemeClr val="tx1"/>
              </a:solidFill>
              <a:round/>
              <a:headEnd/>
              <a:tailEnd/>
            </a:ln>
          </p:spPr>
          <p:txBody>
            <a:bodyPr/>
            <a:lstStyle/>
            <a:p>
              <a:endParaRPr lang="en-US"/>
            </a:p>
          </p:txBody>
        </p:sp>
        <p:sp>
          <p:nvSpPr>
            <p:cNvPr id="5" name="Text Box 21"/>
            <p:cNvSpPr txBox="1">
              <a:spLocks noChangeArrowheads="1"/>
            </p:cNvSpPr>
            <p:nvPr/>
          </p:nvSpPr>
          <p:spPr bwMode="auto">
            <a:xfrm>
              <a:off x="4368" y="2314"/>
              <a:ext cx="624" cy="422"/>
            </a:xfrm>
            <a:prstGeom prst="rect">
              <a:avLst/>
            </a:prstGeom>
            <a:solidFill>
              <a:srgbClr val="9900CC"/>
            </a:solidFill>
            <a:ln w="28575" algn="ctr">
              <a:solidFill>
                <a:schemeClr val="tx1"/>
              </a:solidFill>
              <a:miter lim="800000"/>
              <a:headEnd/>
              <a:tailEnd/>
            </a:ln>
          </p:spPr>
          <p:txBody>
            <a:bodyPr>
              <a:spAutoFit/>
            </a:bodyPr>
            <a:lstStyle/>
            <a:p>
              <a:pPr marL="342900" indent="-342900">
                <a:spcBef>
                  <a:spcPct val="50000"/>
                </a:spcBef>
                <a:defRPr/>
              </a:pPr>
              <a:r>
                <a:rPr lang="en-US" b="1" dirty="0">
                  <a:solidFill>
                    <a:schemeClr val="bg1"/>
                  </a:solidFill>
                  <a:latin typeface="+mj-lt"/>
                  <a:ea typeface="+mn-ea"/>
                </a:rPr>
                <a:t>Exports</a:t>
              </a:r>
            </a:p>
          </p:txBody>
        </p:sp>
        <p:sp>
          <p:nvSpPr>
            <p:cNvPr id="29721" name="Text Box 22"/>
            <p:cNvSpPr txBox="1">
              <a:spLocks noChangeArrowheads="1"/>
            </p:cNvSpPr>
            <p:nvPr/>
          </p:nvSpPr>
          <p:spPr bwMode="auto">
            <a:xfrm>
              <a:off x="5088" y="2314"/>
              <a:ext cx="672" cy="249"/>
            </a:xfrm>
            <a:prstGeom prst="rect">
              <a:avLst/>
            </a:prstGeom>
            <a:solidFill>
              <a:srgbClr val="CC99FF"/>
            </a:solidFill>
            <a:ln w="28575" algn="ctr">
              <a:solidFill>
                <a:schemeClr val="tx1"/>
              </a:solidFill>
              <a:miter lim="800000"/>
              <a:headEnd/>
              <a:tailEnd/>
            </a:ln>
          </p:spPr>
          <p:txBody>
            <a:bodyPr>
              <a:spAutoFit/>
            </a:bodyPr>
            <a:lstStyle/>
            <a:p>
              <a:pPr marL="342900" indent="-342900">
                <a:spcBef>
                  <a:spcPct val="50000"/>
                </a:spcBef>
                <a:defRPr/>
              </a:pPr>
              <a:r>
                <a:rPr lang="en-US" b="1" dirty="0">
                  <a:solidFill>
                    <a:schemeClr val="bg1"/>
                  </a:solidFill>
                  <a:latin typeface="+mj-lt"/>
                  <a:ea typeface="+mn-ea"/>
                </a:rPr>
                <a:t>Imports</a:t>
              </a:r>
            </a:p>
          </p:txBody>
        </p:sp>
        <p:sp>
          <p:nvSpPr>
            <p:cNvPr id="26651" name="Line 23"/>
            <p:cNvSpPr>
              <a:spLocks noChangeShapeType="1"/>
            </p:cNvSpPr>
            <p:nvPr/>
          </p:nvSpPr>
          <p:spPr bwMode="auto">
            <a:xfrm>
              <a:off x="4656" y="2218"/>
              <a:ext cx="816" cy="0"/>
            </a:xfrm>
            <a:prstGeom prst="line">
              <a:avLst/>
            </a:prstGeom>
            <a:noFill/>
            <a:ln w="12700">
              <a:solidFill>
                <a:schemeClr val="tx1"/>
              </a:solidFill>
              <a:round/>
              <a:headEnd/>
              <a:tailEnd/>
            </a:ln>
          </p:spPr>
          <p:txBody>
            <a:bodyPr/>
            <a:lstStyle/>
            <a:p>
              <a:endParaRPr lang="en-US"/>
            </a:p>
          </p:txBody>
        </p:sp>
        <p:sp>
          <p:nvSpPr>
            <p:cNvPr id="26652" name="Line 24"/>
            <p:cNvSpPr>
              <a:spLocks noChangeShapeType="1"/>
            </p:cNvSpPr>
            <p:nvPr/>
          </p:nvSpPr>
          <p:spPr bwMode="auto">
            <a:xfrm>
              <a:off x="4656" y="2218"/>
              <a:ext cx="0" cy="96"/>
            </a:xfrm>
            <a:prstGeom prst="line">
              <a:avLst/>
            </a:prstGeom>
            <a:noFill/>
            <a:ln w="12700">
              <a:solidFill>
                <a:schemeClr val="tx1"/>
              </a:solidFill>
              <a:round/>
              <a:headEnd/>
              <a:tailEnd/>
            </a:ln>
          </p:spPr>
          <p:txBody>
            <a:bodyPr/>
            <a:lstStyle/>
            <a:p>
              <a:endParaRPr lang="en-US"/>
            </a:p>
          </p:txBody>
        </p:sp>
        <p:sp>
          <p:nvSpPr>
            <p:cNvPr id="26653" name="Line 25"/>
            <p:cNvSpPr>
              <a:spLocks noChangeShapeType="1"/>
            </p:cNvSpPr>
            <p:nvPr/>
          </p:nvSpPr>
          <p:spPr bwMode="auto">
            <a:xfrm>
              <a:off x="5472" y="2218"/>
              <a:ext cx="0" cy="96"/>
            </a:xfrm>
            <a:prstGeom prst="line">
              <a:avLst/>
            </a:prstGeom>
            <a:noFill/>
            <a:ln w="12700">
              <a:solidFill>
                <a:schemeClr val="tx1"/>
              </a:solidFill>
              <a:round/>
              <a:headEnd/>
              <a:tailEnd/>
            </a:ln>
          </p:spPr>
          <p:txBody>
            <a:bodyPr/>
            <a:lstStyle/>
            <a:p>
              <a:endParaRPr lang="en-US"/>
            </a:p>
          </p:txBody>
        </p:sp>
      </p:grpSp>
      <p:grpSp>
        <p:nvGrpSpPr>
          <p:cNvPr id="4" name="Group 26"/>
          <p:cNvGrpSpPr>
            <a:grpSpLocks/>
          </p:cNvGrpSpPr>
          <p:nvPr/>
        </p:nvGrpSpPr>
        <p:grpSpPr bwMode="auto">
          <a:xfrm>
            <a:off x="762000" y="4495802"/>
            <a:ext cx="3429000" cy="1055688"/>
            <a:chOff x="528" y="2612"/>
            <a:chExt cx="2160" cy="665"/>
          </a:xfrm>
        </p:grpSpPr>
        <p:sp>
          <p:nvSpPr>
            <p:cNvPr id="26642" name="Line 27"/>
            <p:cNvSpPr>
              <a:spLocks noChangeShapeType="1"/>
            </p:cNvSpPr>
            <p:nvPr/>
          </p:nvSpPr>
          <p:spPr bwMode="auto">
            <a:xfrm>
              <a:off x="1056" y="2938"/>
              <a:ext cx="1152" cy="0"/>
            </a:xfrm>
            <a:prstGeom prst="line">
              <a:avLst/>
            </a:prstGeom>
            <a:noFill/>
            <a:ln w="12700">
              <a:solidFill>
                <a:schemeClr val="tx1"/>
              </a:solidFill>
              <a:round/>
              <a:headEnd/>
              <a:tailEnd/>
            </a:ln>
          </p:spPr>
          <p:txBody>
            <a:bodyPr/>
            <a:lstStyle/>
            <a:p>
              <a:endParaRPr lang="en-US"/>
            </a:p>
          </p:txBody>
        </p:sp>
        <p:sp>
          <p:nvSpPr>
            <p:cNvPr id="26643" name="Line 28"/>
            <p:cNvSpPr>
              <a:spLocks noChangeShapeType="1"/>
            </p:cNvSpPr>
            <p:nvPr/>
          </p:nvSpPr>
          <p:spPr bwMode="auto">
            <a:xfrm>
              <a:off x="2208" y="2938"/>
              <a:ext cx="0" cy="96"/>
            </a:xfrm>
            <a:prstGeom prst="line">
              <a:avLst/>
            </a:prstGeom>
            <a:noFill/>
            <a:ln w="12700">
              <a:solidFill>
                <a:schemeClr val="tx1"/>
              </a:solidFill>
              <a:round/>
              <a:headEnd/>
              <a:tailEnd/>
            </a:ln>
          </p:spPr>
          <p:txBody>
            <a:bodyPr/>
            <a:lstStyle/>
            <a:p>
              <a:endParaRPr lang="en-US"/>
            </a:p>
          </p:txBody>
        </p:sp>
        <p:sp>
          <p:nvSpPr>
            <p:cNvPr id="26644" name="Line 29"/>
            <p:cNvSpPr>
              <a:spLocks noChangeShapeType="1"/>
            </p:cNvSpPr>
            <p:nvPr/>
          </p:nvSpPr>
          <p:spPr bwMode="auto">
            <a:xfrm>
              <a:off x="1632" y="2612"/>
              <a:ext cx="0" cy="336"/>
            </a:xfrm>
            <a:prstGeom prst="line">
              <a:avLst/>
            </a:prstGeom>
            <a:noFill/>
            <a:ln w="12700">
              <a:solidFill>
                <a:schemeClr val="tx1"/>
              </a:solidFill>
              <a:round/>
              <a:headEnd/>
              <a:tailEnd/>
            </a:ln>
          </p:spPr>
          <p:txBody>
            <a:bodyPr/>
            <a:lstStyle/>
            <a:p>
              <a:endParaRPr lang="en-US"/>
            </a:p>
          </p:txBody>
        </p:sp>
        <p:sp>
          <p:nvSpPr>
            <p:cNvPr id="26645" name="Text Box 30"/>
            <p:cNvSpPr txBox="1">
              <a:spLocks noChangeArrowheads="1"/>
            </p:cNvSpPr>
            <p:nvPr/>
          </p:nvSpPr>
          <p:spPr bwMode="auto">
            <a:xfrm>
              <a:off x="528" y="3044"/>
              <a:ext cx="1056" cy="233"/>
            </a:xfrm>
            <a:prstGeom prst="rect">
              <a:avLst/>
            </a:prstGeom>
            <a:solidFill>
              <a:srgbClr val="C0C0C0"/>
            </a:solidFill>
            <a:ln w="25400">
              <a:solidFill>
                <a:schemeClr val="tx1"/>
              </a:solidFill>
              <a:miter lim="800000"/>
              <a:headEnd/>
              <a:tailEnd/>
            </a:ln>
          </p:spPr>
          <p:txBody>
            <a:bodyPr>
              <a:spAutoFit/>
            </a:bodyPr>
            <a:lstStyle/>
            <a:p>
              <a:pPr marL="342900" indent="-342900">
                <a:spcBef>
                  <a:spcPct val="50000"/>
                </a:spcBef>
              </a:pPr>
              <a:r>
                <a:rPr lang="en-US" b="1" dirty="0">
                  <a:solidFill>
                    <a:schemeClr val="bg1"/>
                  </a:solidFill>
                  <a:latin typeface="Tw Cen MT" pitchFamily="34" charset="0"/>
                </a:rPr>
                <a:t>Nonresidential</a:t>
              </a:r>
            </a:p>
          </p:txBody>
        </p:sp>
        <p:sp>
          <p:nvSpPr>
            <p:cNvPr id="6" name="Text Box 31"/>
            <p:cNvSpPr txBox="1">
              <a:spLocks noChangeArrowheads="1"/>
            </p:cNvSpPr>
            <p:nvPr/>
          </p:nvSpPr>
          <p:spPr bwMode="auto">
            <a:xfrm>
              <a:off x="1776" y="3034"/>
              <a:ext cx="912" cy="233"/>
            </a:xfrm>
            <a:prstGeom prst="rect">
              <a:avLst/>
            </a:prstGeom>
            <a:solidFill>
              <a:schemeClr val="bg2"/>
            </a:solidFill>
            <a:ln w="28575" algn="ctr">
              <a:solidFill>
                <a:schemeClr val="tx1"/>
              </a:solidFill>
              <a:miter lim="800000"/>
              <a:headEnd/>
              <a:tailEnd/>
            </a:ln>
          </p:spPr>
          <p:txBody>
            <a:bodyPr wrap="square">
              <a:spAutoFit/>
            </a:bodyPr>
            <a:lstStyle/>
            <a:p>
              <a:pPr marL="342900" indent="-342900">
                <a:spcBef>
                  <a:spcPct val="50000"/>
                </a:spcBef>
                <a:defRPr/>
              </a:pPr>
              <a:r>
                <a:rPr lang="en-US" b="1" dirty="0">
                  <a:solidFill>
                    <a:schemeClr val="bg1"/>
                  </a:solidFill>
                  <a:latin typeface="+mj-lt"/>
                  <a:ea typeface="+mn-ea"/>
                </a:rPr>
                <a:t>Residential</a:t>
              </a:r>
            </a:p>
          </p:txBody>
        </p:sp>
        <p:sp>
          <p:nvSpPr>
            <p:cNvPr id="26647" name="Line 32"/>
            <p:cNvSpPr>
              <a:spLocks noChangeShapeType="1"/>
            </p:cNvSpPr>
            <p:nvPr/>
          </p:nvSpPr>
          <p:spPr bwMode="auto">
            <a:xfrm>
              <a:off x="1056" y="2938"/>
              <a:ext cx="0" cy="96"/>
            </a:xfrm>
            <a:prstGeom prst="line">
              <a:avLst/>
            </a:prstGeom>
            <a:noFill/>
            <a:ln w="12700">
              <a:solidFill>
                <a:schemeClr val="tx1"/>
              </a:solidFill>
              <a:round/>
              <a:headEnd/>
              <a:tailEnd/>
            </a:ln>
          </p:spPr>
          <p:txBody>
            <a:bodyPr/>
            <a:lstStyle/>
            <a:p>
              <a:endParaRPr lang="en-US"/>
            </a:p>
          </p:txBody>
        </p:sp>
      </p:grpSp>
      <p:sp>
        <p:nvSpPr>
          <p:cNvPr id="26639" name="Text Box 33"/>
          <p:cNvSpPr txBox="1">
            <a:spLocks noChangeArrowheads="1"/>
          </p:cNvSpPr>
          <p:nvPr/>
        </p:nvSpPr>
        <p:spPr bwMode="auto">
          <a:xfrm>
            <a:off x="3589283" y="1117656"/>
            <a:ext cx="2286000" cy="465137"/>
          </a:xfrm>
          <a:prstGeom prst="rect">
            <a:avLst/>
          </a:prstGeom>
          <a:solidFill>
            <a:schemeClr val="bg1"/>
          </a:solidFill>
          <a:ln w="38100">
            <a:solidFill>
              <a:schemeClr val="tx1"/>
            </a:solidFill>
            <a:miter lim="800000"/>
            <a:headEnd/>
            <a:tailEnd/>
          </a:ln>
        </p:spPr>
        <p:txBody>
          <a:bodyPr>
            <a:spAutoFit/>
          </a:bodyPr>
          <a:lstStyle/>
          <a:p>
            <a:pPr marL="342900" indent="-342900" algn="ctr">
              <a:spcBef>
                <a:spcPct val="50000"/>
              </a:spcBef>
            </a:pPr>
            <a:r>
              <a:rPr lang="en-US" sz="2200" b="1" dirty="0">
                <a:latin typeface="Tw Cen MT" pitchFamily="34" charset="0"/>
              </a:rPr>
              <a:t>GDP</a:t>
            </a:r>
          </a:p>
        </p:txBody>
      </p:sp>
      <p:sp>
        <p:nvSpPr>
          <p:cNvPr id="26640" name="Rectangle 34"/>
          <p:cNvSpPr>
            <a:spLocks noGrp="1" noChangeArrowheads="1"/>
          </p:cNvSpPr>
          <p:nvPr>
            <p:ph type="title" idx="4294967295"/>
          </p:nvPr>
        </p:nvSpPr>
        <p:spPr>
          <a:xfrm>
            <a:off x="0" y="-228600"/>
            <a:ext cx="8229600" cy="1143000"/>
          </a:xfrm>
        </p:spPr>
        <p:txBody>
          <a:bodyPr/>
          <a:lstStyle/>
          <a:p>
            <a:pPr algn="ctr" eaLnBrk="1" hangingPunct="1"/>
            <a:r>
              <a:rPr lang="en-US" sz="4000" dirty="0" smtClean="0">
                <a:solidFill>
                  <a:schemeClr val="tx1"/>
                </a:solidFill>
                <a:ea typeface="ＭＳ Ｐゴシック" pitchFamily="34" charset="-128"/>
              </a:rPr>
              <a:t>What are the components of GDP?</a:t>
            </a:r>
          </a:p>
        </p:txBody>
      </p:sp>
      <p:sp>
        <p:nvSpPr>
          <p:cNvPr id="26641" name="Rectangle 35"/>
          <p:cNvSpPr>
            <a:spLocks noChangeArrowheads="1"/>
          </p:cNvSpPr>
          <p:nvPr/>
        </p:nvSpPr>
        <p:spPr bwMode="auto">
          <a:xfrm>
            <a:off x="533400" y="5867400"/>
            <a:ext cx="7696200" cy="579438"/>
          </a:xfrm>
          <a:prstGeom prst="rect">
            <a:avLst/>
          </a:prstGeom>
          <a:noFill/>
          <a:ln w="9525">
            <a:noFill/>
            <a:miter lim="800000"/>
            <a:headEnd/>
            <a:tailEnd/>
          </a:ln>
        </p:spPr>
        <p:txBody>
          <a:bodyPr>
            <a:spAutoFit/>
          </a:bodyPr>
          <a:lstStyle/>
          <a:p>
            <a:pPr algn="ctr"/>
            <a:r>
              <a:rPr lang="en-US" sz="3200" dirty="0">
                <a:latin typeface="Tw Cen MT" pitchFamily="34" charset="0"/>
              </a:rPr>
              <a:t>GDP =</a:t>
            </a:r>
            <a:r>
              <a:rPr lang="en-US" sz="3200" dirty="0">
                <a:solidFill>
                  <a:srgbClr val="669900"/>
                </a:solidFill>
                <a:latin typeface="Tw Cen MT" pitchFamily="34" charset="0"/>
              </a:rPr>
              <a:t> </a:t>
            </a:r>
            <a:r>
              <a:rPr lang="en-US" sz="3200" dirty="0">
                <a:solidFill>
                  <a:srgbClr val="3333CC"/>
                </a:solidFill>
                <a:latin typeface="Tw Cen MT" pitchFamily="34" charset="0"/>
              </a:rPr>
              <a:t>C</a:t>
            </a:r>
            <a:r>
              <a:rPr lang="en-US" sz="3200" dirty="0">
                <a:solidFill>
                  <a:srgbClr val="669900"/>
                </a:solidFill>
                <a:latin typeface="Tw Cen MT" pitchFamily="34" charset="0"/>
              </a:rPr>
              <a:t> </a:t>
            </a:r>
            <a:r>
              <a:rPr lang="en-US" sz="3200" dirty="0">
                <a:latin typeface="Tw Cen MT" pitchFamily="34" charset="0"/>
              </a:rPr>
              <a:t>+</a:t>
            </a:r>
            <a:r>
              <a:rPr lang="en-US" sz="3200" dirty="0">
                <a:solidFill>
                  <a:srgbClr val="669900"/>
                </a:solidFill>
                <a:latin typeface="Tw Cen MT" pitchFamily="34" charset="0"/>
              </a:rPr>
              <a:t> I </a:t>
            </a:r>
            <a:r>
              <a:rPr lang="en-US" sz="3200" dirty="0">
                <a:latin typeface="Tw Cen MT" pitchFamily="34" charset="0"/>
              </a:rPr>
              <a:t>+</a:t>
            </a:r>
            <a:r>
              <a:rPr lang="en-US" sz="3200" dirty="0">
                <a:solidFill>
                  <a:srgbClr val="669900"/>
                </a:solidFill>
                <a:latin typeface="Tw Cen MT" pitchFamily="34" charset="0"/>
              </a:rPr>
              <a:t> </a:t>
            </a:r>
            <a:r>
              <a:rPr lang="en-US" sz="3200" dirty="0">
                <a:solidFill>
                  <a:srgbClr val="FF9900"/>
                </a:solidFill>
                <a:latin typeface="Tw Cen MT" pitchFamily="34" charset="0"/>
              </a:rPr>
              <a:t>G</a:t>
            </a:r>
            <a:r>
              <a:rPr lang="en-US" sz="3200" dirty="0">
                <a:solidFill>
                  <a:srgbClr val="669900"/>
                </a:solidFill>
                <a:latin typeface="Tw Cen MT" pitchFamily="34" charset="0"/>
              </a:rPr>
              <a:t> </a:t>
            </a:r>
            <a:r>
              <a:rPr lang="en-US" sz="3200" dirty="0">
                <a:latin typeface="Tw Cen MT" pitchFamily="34" charset="0"/>
              </a:rPr>
              <a:t>+</a:t>
            </a:r>
            <a:r>
              <a:rPr lang="en-US" sz="3200" dirty="0">
                <a:solidFill>
                  <a:srgbClr val="669900"/>
                </a:solidFill>
                <a:latin typeface="Tw Cen MT" pitchFamily="34" charset="0"/>
              </a:rPr>
              <a:t> </a:t>
            </a:r>
            <a:r>
              <a:rPr lang="en-US" sz="3200" dirty="0">
                <a:solidFill>
                  <a:srgbClr val="FF0000"/>
                </a:solidFill>
                <a:latin typeface="Tw Cen MT" pitchFamily="34" charset="0"/>
              </a:rPr>
              <a:t>NX</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additive="base">
                                        <p:cTn id="7" dur="500" fill="hold"/>
                                        <p:tgtEl>
                                          <p:spTgt spid="51203"/>
                                        </p:tgtEl>
                                        <p:attrNameLst>
                                          <p:attrName>ppt_x</p:attrName>
                                        </p:attrNameLst>
                                      </p:cBhvr>
                                      <p:tavLst>
                                        <p:tav tm="0">
                                          <p:val>
                                            <p:strVal val="0-#ppt_w/2"/>
                                          </p:val>
                                        </p:tav>
                                        <p:tav tm="100000">
                                          <p:val>
                                            <p:strVal val="#ppt_x"/>
                                          </p:val>
                                        </p:tav>
                                      </p:tavLst>
                                    </p:anim>
                                    <p:anim calcmode="lin" valueType="num">
                                      <p:cBhvr additive="base">
                                        <p:cTn id="8" dur="500" fill="hold"/>
                                        <p:tgtEl>
                                          <p:spTgt spid="5120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202"/>
                                        </p:tgtEl>
                                        <p:attrNameLst>
                                          <p:attrName>style.visibility</p:attrName>
                                        </p:attrNameLst>
                                      </p:cBhvr>
                                      <p:to>
                                        <p:strVal val="visible"/>
                                      </p:to>
                                    </p:set>
                                    <p:anim calcmode="lin" valueType="num">
                                      <p:cBhvr additive="base">
                                        <p:cTn id="13" dur="500" fill="hold"/>
                                        <p:tgtEl>
                                          <p:spTgt spid="51202"/>
                                        </p:tgtEl>
                                        <p:attrNameLst>
                                          <p:attrName>ppt_x</p:attrName>
                                        </p:attrNameLst>
                                      </p:cBhvr>
                                      <p:tavLst>
                                        <p:tav tm="0">
                                          <p:val>
                                            <p:strVal val="0-#ppt_w/2"/>
                                          </p:val>
                                        </p:tav>
                                        <p:tav tm="100000">
                                          <p:val>
                                            <p:strVal val="#ppt_x"/>
                                          </p:val>
                                        </p:tav>
                                      </p:tavLst>
                                    </p:anim>
                                    <p:anim calcmode="lin" valueType="num">
                                      <p:cBhvr additive="base">
                                        <p:cTn id="14"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204"/>
                                        </p:tgtEl>
                                        <p:attrNameLst>
                                          <p:attrName>style.visibility</p:attrName>
                                        </p:attrNameLst>
                                      </p:cBhvr>
                                      <p:to>
                                        <p:strVal val="visible"/>
                                      </p:to>
                                    </p:set>
                                    <p:anim calcmode="lin" valueType="num">
                                      <p:cBhvr additive="base">
                                        <p:cTn id="31" dur="500" fill="hold"/>
                                        <p:tgtEl>
                                          <p:spTgt spid="51204"/>
                                        </p:tgtEl>
                                        <p:attrNameLst>
                                          <p:attrName>ppt_x</p:attrName>
                                        </p:attrNameLst>
                                      </p:cBhvr>
                                      <p:tavLst>
                                        <p:tav tm="0">
                                          <p:val>
                                            <p:strVal val="0-#ppt_w/2"/>
                                          </p:val>
                                        </p:tav>
                                        <p:tav tm="100000">
                                          <p:val>
                                            <p:strVal val="#ppt_x"/>
                                          </p:val>
                                        </p:tav>
                                      </p:tavLst>
                                    </p:anim>
                                    <p:anim calcmode="lin" valueType="num">
                                      <p:cBhvr additive="base">
                                        <p:cTn id="32" dur="500" fill="hold"/>
                                        <p:tgtEl>
                                          <p:spTgt spid="5120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1205"/>
                                        </p:tgtEl>
                                        <p:attrNameLst>
                                          <p:attrName>style.visibility</p:attrName>
                                        </p:attrNameLst>
                                      </p:cBhvr>
                                      <p:to>
                                        <p:strVal val="visible"/>
                                      </p:to>
                                    </p:set>
                                    <p:anim calcmode="lin" valueType="num">
                                      <p:cBhvr additive="base">
                                        <p:cTn id="37" dur="500" fill="hold"/>
                                        <p:tgtEl>
                                          <p:spTgt spid="51205"/>
                                        </p:tgtEl>
                                        <p:attrNameLst>
                                          <p:attrName>ppt_x</p:attrName>
                                        </p:attrNameLst>
                                      </p:cBhvr>
                                      <p:tavLst>
                                        <p:tav tm="0">
                                          <p:val>
                                            <p:strVal val="0-#ppt_w/2"/>
                                          </p:val>
                                        </p:tav>
                                        <p:tav tm="100000">
                                          <p:val>
                                            <p:strVal val="#ppt_x"/>
                                          </p:val>
                                        </p:tav>
                                      </p:tavLst>
                                    </p:anim>
                                    <p:anim calcmode="lin" valueType="num">
                                      <p:cBhvr additive="base">
                                        <p:cTn id="38" dur="500" fill="hold"/>
                                        <p:tgtEl>
                                          <p:spTgt spid="5120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autoUpdateAnimBg="0"/>
      <p:bldP spid="51203" grpId="0" animBg="1" autoUpdateAnimBg="0"/>
      <p:bldP spid="51204" grpId="0" animBg="1"/>
      <p:bldP spid="5120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28601" y="1371600"/>
            <a:ext cx="4648200" cy="5316537"/>
            <a:chOff x="0" y="432"/>
            <a:chExt cx="3058" cy="3589"/>
          </a:xfrm>
        </p:grpSpPr>
        <p:sp>
          <p:nvSpPr>
            <p:cNvPr id="27665" name="Line 24"/>
            <p:cNvSpPr>
              <a:spLocks noChangeShapeType="1"/>
            </p:cNvSpPr>
            <p:nvPr/>
          </p:nvSpPr>
          <p:spPr bwMode="auto">
            <a:xfrm flipV="1">
              <a:off x="384" y="3552"/>
              <a:ext cx="2256" cy="0"/>
            </a:xfrm>
            <a:prstGeom prst="line">
              <a:avLst/>
            </a:prstGeom>
            <a:noFill/>
            <a:ln w="22225">
              <a:solidFill>
                <a:schemeClr val="tx1"/>
              </a:solidFill>
              <a:round/>
              <a:headEnd/>
              <a:tailEnd/>
            </a:ln>
          </p:spPr>
          <p:txBody>
            <a:bodyPr/>
            <a:lstStyle/>
            <a:p>
              <a:endParaRPr lang="en-US"/>
            </a:p>
          </p:txBody>
        </p:sp>
        <p:pic>
          <p:nvPicPr>
            <p:cNvPr id="27666" name="Picture 23"/>
            <p:cNvPicPr>
              <a:picLocks noChangeAspect="1" noChangeArrowheads="1"/>
            </p:cNvPicPr>
            <p:nvPr/>
          </p:nvPicPr>
          <p:blipFill>
            <a:blip r:embed="rId3" cstate="print"/>
            <a:srcRect/>
            <a:stretch>
              <a:fillRect/>
            </a:stretch>
          </p:blipFill>
          <p:spPr bwMode="auto">
            <a:xfrm>
              <a:off x="0" y="432"/>
              <a:ext cx="3058" cy="3589"/>
            </a:xfrm>
            <a:prstGeom prst="rect">
              <a:avLst/>
            </a:prstGeom>
            <a:noFill/>
            <a:ln w="9525">
              <a:noFill/>
              <a:miter lim="800000"/>
              <a:headEnd/>
              <a:tailEnd/>
            </a:ln>
          </p:spPr>
        </p:pic>
      </p:grpSp>
      <p:sp>
        <p:nvSpPr>
          <p:cNvPr id="27651" name="Rectangle 2"/>
          <p:cNvSpPr>
            <a:spLocks noGrp="1"/>
          </p:cNvSpPr>
          <p:nvPr>
            <p:ph type="title" idx="4294967295"/>
          </p:nvPr>
        </p:nvSpPr>
        <p:spPr>
          <a:xfrm>
            <a:off x="0" y="38893"/>
            <a:ext cx="8229600" cy="868363"/>
          </a:xfrm>
        </p:spPr>
        <p:txBody>
          <a:bodyPr>
            <a:normAutofit/>
          </a:bodyPr>
          <a:lstStyle/>
          <a:p>
            <a:pPr algn="ctr" eaLnBrk="1" hangingPunct="1"/>
            <a:r>
              <a:rPr lang="en-US" sz="3200" b="1" dirty="0" smtClean="0">
                <a:solidFill>
                  <a:schemeClr val="tx1"/>
                </a:solidFill>
                <a:ea typeface="ＭＳ Ｐゴシック" pitchFamily="34" charset="-128"/>
              </a:rPr>
              <a:t>How much of GDP is each component?</a:t>
            </a:r>
          </a:p>
        </p:txBody>
      </p:sp>
      <p:sp>
        <p:nvSpPr>
          <p:cNvPr id="31747" name="Text Box 4"/>
          <p:cNvSpPr txBox="1">
            <a:spLocks noChangeArrowheads="1"/>
          </p:cNvSpPr>
          <p:nvPr/>
        </p:nvSpPr>
        <p:spPr bwMode="auto">
          <a:xfrm>
            <a:off x="5334000" y="3352800"/>
            <a:ext cx="4419600" cy="396875"/>
          </a:xfrm>
          <a:prstGeom prst="rect">
            <a:avLst/>
          </a:prstGeom>
          <a:noFill/>
          <a:ln w="9525">
            <a:noFill/>
            <a:miter lim="800000"/>
            <a:headEnd/>
            <a:tailEnd/>
          </a:ln>
        </p:spPr>
        <p:txBody>
          <a:bodyPr>
            <a:spAutoFit/>
          </a:bodyPr>
          <a:lstStyle/>
          <a:p>
            <a:pPr>
              <a:spcBef>
                <a:spcPct val="50000"/>
              </a:spcBef>
              <a:defRPr/>
            </a:pPr>
            <a:r>
              <a:rPr lang="en-US" sz="2000" dirty="0">
                <a:latin typeface="+mn-lt"/>
                <a:ea typeface="+mn-ea"/>
              </a:rPr>
              <a:t>Consumption (PCE)     70 % </a:t>
            </a:r>
          </a:p>
        </p:txBody>
      </p:sp>
      <p:sp>
        <p:nvSpPr>
          <p:cNvPr id="31748" name="Text Box 5"/>
          <p:cNvSpPr txBox="1">
            <a:spLocks noChangeArrowheads="1"/>
          </p:cNvSpPr>
          <p:nvPr/>
        </p:nvSpPr>
        <p:spPr bwMode="auto">
          <a:xfrm>
            <a:off x="5334000" y="2514600"/>
            <a:ext cx="4495800" cy="396875"/>
          </a:xfrm>
          <a:prstGeom prst="rect">
            <a:avLst/>
          </a:prstGeom>
          <a:noFill/>
          <a:ln w="9525">
            <a:noFill/>
            <a:miter lim="800000"/>
            <a:headEnd/>
            <a:tailEnd/>
          </a:ln>
        </p:spPr>
        <p:txBody>
          <a:bodyPr>
            <a:spAutoFit/>
          </a:bodyPr>
          <a:lstStyle/>
          <a:p>
            <a:pPr>
              <a:spcBef>
                <a:spcPct val="50000"/>
              </a:spcBef>
              <a:defRPr/>
            </a:pPr>
            <a:r>
              <a:rPr lang="en-US" sz="2000" dirty="0">
                <a:latin typeface="+mn-lt"/>
                <a:ea typeface="+mn-ea"/>
              </a:rPr>
              <a:t>Investment                  16%                </a:t>
            </a:r>
          </a:p>
        </p:txBody>
      </p:sp>
      <p:sp>
        <p:nvSpPr>
          <p:cNvPr id="31749" name="Text Box 6"/>
          <p:cNvSpPr txBox="1">
            <a:spLocks noChangeArrowheads="1"/>
          </p:cNvSpPr>
          <p:nvPr/>
        </p:nvSpPr>
        <p:spPr bwMode="auto">
          <a:xfrm>
            <a:off x="5334000" y="1905000"/>
            <a:ext cx="4572000" cy="396875"/>
          </a:xfrm>
          <a:prstGeom prst="rect">
            <a:avLst/>
          </a:prstGeom>
          <a:noFill/>
          <a:ln w="9525">
            <a:noFill/>
            <a:miter lim="800000"/>
            <a:headEnd/>
            <a:tailEnd/>
          </a:ln>
        </p:spPr>
        <p:txBody>
          <a:bodyPr>
            <a:spAutoFit/>
          </a:bodyPr>
          <a:lstStyle/>
          <a:p>
            <a:pPr>
              <a:spcBef>
                <a:spcPct val="50000"/>
              </a:spcBef>
              <a:defRPr/>
            </a:pPr>
            <a:r>
              <a:rPr lang="en-US" sz="2000" dirty="0">
                <a:latin typeface="+mn-lt"/>
                <a:ea typeface="+mn-ea"/>
              </a:rPr>
              <a:t>Government                19%</a:t>
            </a:r>
          </a:p>
        </p:txBody>
      </p:sp>
      <p:sp>
        <p:nvSpPr>
          <p:cNvPr id="31750" name="Text Box 7"/>
          <p:cNvSpPr txBox="1">
            <a:spLocks noChangeArrowheads="1"/>
          </p:cNvSpPr>
          <p:nvPr/>
        </p:nvSpPr>
        <p:spPr bwMode="auto">
          <a:xfrm>
            <a:off x="5410200" y="6019800"/>
            <a:ext cx="4800600" cy="396875"/>
          </a:xfrm>
          <a:prstGeom prst="rect">
            <a:avLst/>
          </a:prstGeom>
          <a:noFill/>
          <a:ln w="9525">
            <a:noFill/>
            <a:miter lim="800000"/>
            <a:headEnd/>
            <a:tailEnd/>
          </a:ln>
        </p:spPr>
        <p:txBody>
          <a:bodyPr>
            <a:spAutoFit/>
          </a:bodyPr>
          <a:lstStyle/>
          <a:p>
            <a:pPr>
              <a:spcBef>
                <a:spcPct val="50000"/>
              </a:spcBef>
              <a:defRPr/>
            </a:pPr>
            <a:r>
              <a:rPr lang="en-US" sz="2000" dirty="0">
                <a:latin typeface="+mn-lt"/>
                <a:ea typeface="+mn-ea"/>
              </a:rPr>
              <a:t>Net Exports                -5%</a:t>
            </a:r>
          </a:p>
        </p:txBody>
      </p:sp>
      <p:sp>
        <p:nvSpPr>
          <p:cNvPr id="27656" name="AutoShape 8"/>
          <p:cNvSpPr>
            <a:spLocks/>
          </p:cNvSpPr>
          <p:nvPr/>
        </p:nvSpPr>
        <p:spPr bwMode="auto">
          <a:xfrm>
            <a:off x="3124200" y="1219200"/>
            <a:ext cx="304800" cy="685800"/>
          </a:xfrm>
          <a:prstGeom prst="rightBrace">
            <a:avLst>
              <a:gd name="adj1" fmla="val 18750"/>
              <a:gd name="adj2" fmla="val 50000"/>
            </a:avLst>
          </a:prstGeom>
          <a:noFill/>
          <a:ln w="22225">
            <a:solidFill>
              <a:schemeClr val="tx1"/>
            </a:solidFill>
            <a:round/>
            <a:headEnd/>
            <a:tailEnd/>
          </a:ln>
        </p:spPr>
        <p:txBody>
          <a:bodyPr wrap="none" anchor="ctr"/>
          <a:lstStyle/>
          <a:p>
            <a:endParaRPr lang="en-US">
              <a:latin typeface="Tw Cen MT" pitchFamily="34" charset="0"/>
            </a:endParaRPr>
          </a:p>
        </p:txBody>
      </p:sp>
      <p:sp>
        <p:nvSpPr>
          <p:cNvPr id="27657" name="AutoShape 9"/>
          <p:cNvSpPr>
            <a:spLocks/>
          </p:cNvSpPr>
          <p:nvPr/>
        </p:nvSpPr>
        <p:spPr bwMode="auto">
          <a:xfrm>
            <a:off x="3200400" y="1965325"/>
            <a:ext cx="228600" cy="701675"/>
          </a:xfrm>
          <a:prstGeom prst="rightBrace">
            <a:avLst>
              <a:gd name="adj1" fmla="val 25579"/>
              <a:gd name="adj2" fmla="val 50000"/>
            </a:avLst>
          </a:prstGeom>
          <a:noFill/>
          <a:ln w="22225">
            <a:solidFill>
              <a:schemeClr val="tx1"/>
            </a:solidFill>
            <a:round/>
            <a:headEnd/>
            <a:tailEnd/>
          </a:ln>
        </p:spPr>
        <p:txBody>
          <a:bodyPr wrap="none" anchor="ctr"/>
          <a:lstStyle/>
          <a:p>
            <a:endParaRPr lang="en-US">
              <a:latin typeface="Tw Cen MT" pitchFamily="34" charset="0"/>
            </a:endParaRPr>
          </a:p>
        </p:txBody>
      </p:sp>
      <p:sp>
        <p:nvSpPr>
          <p:cNvPr id="27658" name="AutoShape 10"/>
          <p:cNvSpPr>
            <a:spLocks/>
          </p:cNvSpPr>
          <p:nvPr/>
        </p:nvSpPr>
        <p:spPr bwMode="auto">
          <a:xfrm>
            <a:off x="3200400" y="2667000"/>
            <a:ext cx="304800" cy="2955925"/>
          </a:xfrm>
          <a:prstGeom prst="rightBrace">
            <a:avLst>
              <a:gd name="adj1" fmla="val 80816"/>
              <a:gd name="adj2" fmla="val 50000"/>
            </a:avLst>
          </a:prstGeom>
          <a:noFill/>
          <a:ln w="22225">
            <a:solidFill>
              <a:schemeClr val="tx1"/>
            </a:solidFill>
            <a:round/>
            <a:headEnd/>
            <a:tailEnd/>
          </a:ln>
        </p:spPr>
        <p:txBody>
          <a:bodyPr wrap="none" anchor="ctr"/>
          <a:lstStyle/>
          <a:p>
            <a:endParaRPr lang="en-US">
              <a:latin typeface="Tw Cen MT" pitchFamily="34" charset="0"/>
            </a:endParaRPr>
          </a:p>
        </p:txBody>
      </p:sp>
      <p:sp>
        <p:nvSpPr>
          <p:cNvPr id="27659" name="AutoShape 11"/>
          <p:cNvSpPr>
            <a:spLocks/>
          </p:cNvSpPr>
          <p:nvPr/>
        </p:nvSpPr>
        <p:spPr bwMode="auto">
          <a:xfrm>
            <a:off x="3200400" y="5638800"/>
            <a:ext cx="152400" cy="287338"/>
          </a:xfrm>
          <a:prstGeom prst="rightBrace">
            <a:avLst>
              <a:gd name="adj1" fmla="val 15712"/>
              <a:gd name="adj2" fmla="val 50000"/>
            </a:avLst>
          </a:prstGeom>
          <a:noFill/>
          <a:ln w="22225">
            <a:solidFill>
              <a:schemeClr val="tx1"/>
            </a:solidFill>
            <a:round/>
            <a:headEnd/>
            <a:tailEnd/>
          </a:ln>
        </p:spPr>
        <p:txBody>
          <a:bodyPr wrap="none" anchor="ctr"/>
          <a:lstStyle/>
          <a:p>
            <a:endParaRPr lang="en-US">
              <a:latin typeface="Tw Cen MT" pitchFamily="34" charset="0"/>
            </a:endParaRPr>
          </a:p>
        </p:txBody>
      </p:sp>
      <p:sp>
        <p:nvSpPr>
          <p:cNvPr id="31755" name="Text Box 13"/>
          <p:cNvSpPr txBox="1">
            <a:spLocks noChangeArrowheads="1"/>
          </p:cNvSpPr>
          <p:nvPr/>
        </p:nvSpPr>
        <p:spPr bwMode="auto">
          <a:xfrm>
            <a:off x="5181600" y="990600"/>
            <a:ext cx="3581400" cy="701675"/>
          </a:xfrm>
          <a:prstGeom prst="rect">
            <a:avLst/>
          </a:prstGeom>
          <a:noFill/>
          <a:ln w="9525" algn="ctr">
            <a:noFill/>
            <a:miter lim="800000"/>
            <a:headEnd/>
            <a:tailEnd/>
          </a:ln>
        </p:spPr>
        <p:txBody>
          <a:bodyPr>
            <a:spAutoFit/>
          </a:bodyPr>
          <a:lstStyle/>
          <a:p>
            <a:pPr marL="342900" indent="-342900">
              <a:spcBef>
                <a:spcPct val="50000"/>
              </a:spcBef>
              <a:defRPr/>
            </a:pPr>
            <a:r>
              <a:rPr lang="en-US" sz="2000" b="1" u="sng" dirty="0">
                <a:latin typeface="+mn-lt"/>
                <a:ea typeface="+mn-ea"/>
              </a:rPr>
              <a:t>Component              % of GDP</a:t>
            </a:r>
          </a:p>
        </p:txBody>
      </p:sp>
      <p:sp>
        <p:nvSpPr>
          <p:cNvPr id="31756" name="Text Box 14"/>
          <p:cNvSpPr txBox="1">
            <a:spLocks noChangeArrowheads="1"/>
          </p:cNvSpPr>
          <p:nvPr/>
        </p:nvSpPr>
        <p:spPr bwMode="auto">
          <a:xfrm>
            <a:off x="5638800" y="6461125"/>
            <a:ext cx="3505200" cy="396875"/>
          </a:xfrm>
          <a:prstGeom prst="rect">
            <a:avLst/>
          </a:prstGeom>
          <a:noFill/>
          <a:ln w="9525" algn="ctr">
            <a:noFill/>
            <a:miter lim="800000"/>
            <a:headEnd/>
            <a:tailEnd/>
          </a:ln>
        </p:spPr>
        <p:txBody>
          <a:bodyPr>
            <a:spAutoFit/>
          </a:bodyPr>
          <a:lstStyle/>
          <a:p>
            <a:pPr marL="342900" indent="-342900">
              <a:spcBef>
                <a:spcPct val="50000"/>
              </a:spcBef>
              <a:defRPr/>
            </a:pPr>
            <a:r>
              <a:rPr lang="en-US" sz="2000" b="1" dirty="0">
                <a:latin typeface="+mn-lt"/>
                <a:ea typeface="+mn-ea"/>
              </a:rPr>
              <a:t>GDP	                    100%</a:t>
            </a:r>
          </a:p>
        </p:txBody>
      </p:sp>
      <p:sp>
        <p:nvSpPr>
          <p:cNvPr id="27662" name="Line 15"/>
          <p:cNvSpPr>
            <a:spLocks noChangeShapeType="1"/>
          </p:cNvSpPr>
          <p:nvPr/>
        </p:nvSpPr>
        <p:spPr bwMode="auto">
          <a:xfrm>
            <a:off x="5486400" y="6477000"/>
            <a:ext cx="3429000" cy="0"/>
          </a:xfrm>
          <a:prstGeom prst="line">
            <a:avLst/>
          </a:prstGeom>
          <a:noFill/>
          <a:ln w="34925">
            <a:solidFill>
              <a:schemeClr val="tx1"/>
            </a:solidFill>
            <a:round/>
            <a:headEnd/>
            <a:tailEnd/>
          </a:ln>
        </p:spPr>
        <p:txBody>
          <a:bodyPr/>
          <a:lstStyle/>
          <a:p>
            <a:endParaRPr lang="en-US"/>
          </a:p>
        </p:txBody>
      </p:sp>
      <p:sp>
        <p:nvSpPr>
          <p:cNvPr id="31758" name="Text Box 18"/>
          <p:cNvSpPr txBox="1">
            <a:spLocks noChangeArrowheads="1"/>
          </p:cNvSpPr>
          <p:nvPr/>
        </p:nvSpPr>
        <p:spPr bwMode="auto">
          <a:xfrm>
            <a:off x="228600" y="1066800"/>
            <a:ext cx="3810000" cy="304800"/>
          </a:xfrm>
          <a:prstGeom prst="rect">
            <a:avLst/>
          </a:prstGeom>
          <a:noFill/>
          <a:ln w="9525" algn="ctr">
            <a:noFill/>
            <a:miter lim="800000"/>
            <a:headEnd/>
            <a:tailEnd/>
          </a:ln>
        </p:spPr>
        <p:txBody>
          <a:bodyPr>
            <a:spAutoFit/>
          </a:bodyPr>
          <a:lstStyle/>
          <a:p>
            <a:pPr marL="342900" indent="-342900">
              <a:spcBef>
                <a:spcPct val="50000"/>
              </a:spcBef>
              <a:defRPr/>
            </a:pPr>
            <a:r>
              <a:rPr lang="en-US" sz="1400" b="1" dirty="0">
                <a:latin typeface="+mn-lt"/>
                <a:ea typeface="+mn-ea"/>
              </a:rPr>
              <a:t>Average Percent of GDP since 2003</a:t>
            </a:r>
          </a:p>
        </p:txBody>
      </p:sp>
      <p:sp>
        <p:nvSpPr>
          <p:cNvPr id="27664" name="Text Box 19"/>
          <p:cNvSpPr txBox="1">
            <a:spLocks noChangeArrowheads="1"/>
          </p:cNvSpPr>
          <p:nvPr/>
        </p:nvSpPr>
        <p:spPr bwMode="auto">
          <a:xfrm>
            <a:off x="2209800" y="6613525"/>
            <a:ext cx="2362200" cy="244475"/>
          </a:xfrm>
          <a:prstGeom prst="rect">
            <a:avLst/>
          </a:prstGeom>
          <a:noFill/>
          <a:ln w="9525">
            <a:noFill/>
            <a:miter lim="800000"/>
            <a:headEnd/>
            <a:tailEnd/>
          </a:ln>
        </p:spPr>
        <p:txBody>
          <a:bodyPr>
            <a:spAutoFit/>
          </a:bodyPr>
          <a:lstStyle/>
          <a:p>
            <a:pPr>
              <a:spcBef>
                <a:spcPct val="50000"/>
              </a:spcBef>
            </a:pPr>
            <a:r>
              <a:rPr lang="en-US" sz="1000" dirty="0">
                <a:latin typeface="Tw Cen MT" pitchFamily="34" charset="0"/>
              </a:rPr>
              <a:t>Source: Bureau of Economic Analysis</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533400"/>
            <a:ext cx="8153400" cy="990600"/>
          </a:xfrm>
        </p:spPr>
        <p:txBody>
          <a:bodyPr/>
          <a:lstStyle/>
          <a:p>
            <a:pPr eaLnBrk="1" hangingPunct="1"/>
            <a:r>
              <a:rPr lang="en-US" dirty="0" smtClean="0">
                <a:ea typeface="ＭＳ Ｐゴシック" pitchFamily="34" charset="-128"/>
              </a:rPr>
              <a:t>What’s not included in GDP?</a:t>
            </a:r>
          </a:p>
        </p:txBody>
      </p:sp>
      <p:sp>
        <p:nvSpPr>
          <p:cNvPr id="28675" name="Content Placeholder 2"/>
          <p:cNvSpPr>
            <a:spLocks noGrp="1"/>
          </p:cNvSpPr>
          <p:nvPr>
            <p:ph idx="1"/>
          </p:nvPr>
        </p:nvSpPr>
        <p:spPr>
          <a:xfrm>
            <a:off x="612775" y="1600200"/>
            <a:ext cx="8153400" cy="4495800"/>
          </a:xfrm>
        </p:spPr>
        <p:txBody>
          <a:bodyPr/>
          <a:lstStyle/>
          <a:p>
            <a:pPr eaLnBrk="1" hangingPunct="1"/>
            <a:r>
              <a:rPr lang="en-US" sz="2800" dirty="0" smtClean="0">
                <a:ea typeface="ＭＳ Ｐゴシック" pitchFamily="34" charset="-128"/>
              </a:rPr>
              <a:t>Intermediate goods</a:t>
            </a:r>
          </a:p>
          <a:p>
            <a:pPr eaLnBrk="1" hangingPunct="1"/>
            <a:r>
              <a:rPr lang="en-US" sz="2800" dirty="0" smtClean="0">
                <a:ea typeface="ＭＳ Ｐゴシック" pitchFamily="34" charset="-128"/>
              </a:rPr>
              <a:t>Used goods</a:t>
            </a:r>
          </a:p>
          <a:p>
            <a:pPr eaLnBrk="1" hangingPunct="1"/>
            <a:r>
              <a:rPr lang="en-US" sz="2800" dirty="0" smtClean="0">
                <a:ea typeface="ＭＳ Ｐゴシック" pitchFamily="34" charset="-128"/>
              </a:rPr>
              <a:t>Underground production (</a:t>
            </a:r>
            <a:r>
              <a:rPr lang="en-US" sz="2800" b="1" i="1" u="sng" dirty="0" smtClean="0">
                <a:solidFill>
                  <a:srgbClr val="FFFF00"/>
                </a:solidFill>
                <a:ea typeface="ＭＳ Ｐゴシック" pitchFamily="34" charset="-128"/>
              </a:rPr>
              <a:t>black market</a:t>
            </a:r>
            <a:r>
              <a:rPr lang="en-US" sz="2800" dirty="0" smtClean="0">
                <a:ea typeface="ＭＳ Ｐゴシック" pitchFamily="34" charset="-128"/>
              </a:rPr>
              <a:t>)</a:t>
            </a:r>
          </a:p>
          <a:p>
            <a:pPr eaLnBrk="1" hangingPunct="1"/>
            <a:r>
              <a:rPr lang="en-US" sz="2800" dirty="0" smtClean="0">
                <a:ea typeface="ＭＳ Ｐゴシック" pitchFamily="34" charset="-128"/>
              </a:rPr>
              <a:t>Financial transactions</a:t>
            </a:r>
          </a:p>
          <a:p>
            <a:pPr eaLnBrk="1" hangingPunct="1"/>
            <a:r>
              <a:rPr lang="en-US" sz="2800" dirty="0" smtClean="0">
                <a:ea typeface="ＭＳ Ｐゴシック" pitchFamily="34" charset="-128"/>
              </a:rPr>
              <a:t>Household production</a:t>
            </a:r>
          </a:p>
          <a:p>
            <a:pPr lvl="1" eaLnBrk="1" hangingPunct="1"/>
            <a:r>
              <a:rPr lang="en-US" sz="2800" dirty="0" smtClean="0">
                <a:ea typeface="ＭＳ Ｐゴシック" pitchFamily="34" charset="-128"/>
              </a:rPr>
              <a:t>Stay-at-Home Moms</a:t>
            </a:r>
          </a:p>
          <a:p>
            <a:pPr eaLnBrk="1" hangingPunct="1"/>
            <a:r>
              <a:rPr lang="en-US" sz="2800" dirty="0" smtClean="0">
                <a:ea typeface="ＭＳ Ｐゴシック" pitchFamily="34" charset="-128"/>
              </a:rPr>
              <a:t>Transfer payments</a:t>
            </a:r>
          </a:p>
          <a:p>
            <a:pPr eaLnBrk="1" hangingPunct="1"/>
            <a:endParaRPr lang="en-US" dirty="0" smtClean="0">
              <a:ea typeface="ＭＳ Ｐゴシック" pitchFamily="34" charset="-128"/>
            </a:endParaRPr>
          </a:p>
        </p:txBody>
      </p:sp>
      <p:pic>
        <p:nvPicPr>
          <p:cNvPr id="35842" name="Picture 2" descr="http://t3.gstatic.com/images?q=tbn:ANd9GcSzi6nQ1CwMkK3N4PymT3mylvcMH37geMInpQMBRYa4NsIN_ygNRA:www.pencils.com/media/catalog/product/cache/1/image/9df78eab33525d08d6e5fb8d27136e95/h/o/how_pencil_made.jpg"/>
          <p:cNvPicPr>
            <a:picLocks noChangeAspect="1" noChangeArrowheads="1"/>
          </p:cNvPicPr>
          <p:nvPr/>
        </p:nvPicPr>
        <p:blipFill>
          <a:blip r:embed="rId3" cstate="print"/>
          <a:srcRect/>
          <a:stretch>
            <a:fillRect/>
          </a:stretch>
        </p:blipFill>
        <p:spPr bwMode="auto">
          <a:xfrm>
            <a:off x="5697967" y="3352800"/>
            <a:ext cx="3048000" cy="325869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12775" y="228600"/>
            <a:ext cx="8153400" cy="990600"/>
          </a:xfrm>
        </p:spPr>
        <p:txBody>
          <a:bodyPr/>
          <a:lstStyle/>
          <a:p>
            <a:r>
              <a:rPr lang="en-US" smtClean="0">
                <a:ea typeface="ＭＳ Ｐゴシック" pitchFamily="34" charset="-128"/>
              </a:rPr>
              <a:t>Standard of Living</a:t>
            </a:r>
          </a:p>
        </p:txBody>
      </p:sp>
      <p:sp>
        <p:nvSpPr>
          <p:cNvPr id="29699" name="Content Placeholder 2"/>
          <p:cNvSpPr>
            <a:spLocks noGrp="1"/>
          </p:cNvSpPr>
          <p:nvPr>
            <p:ph idx="1"/>
          </p:nvPr>
        </p:nvSpPr>
        <p:spPr>
          <a:xfrm>
            <a:off x="612775" y="1600200"/>
            <a:ext cx="8153400" cy="4495800"/>
          </a:xfrm>
        </p:spPr>
        <p:txBody>
          <a:bodyPr/>
          <a:lstStyle/>
          <a:p>
            <a:r>
              <a:rPr lang="en-US" sz="3200" b="1" i="1" u="sng" dirty="0" smtClean="0">
                <a:solidFill>
                  <a:srgbClr val="FFFF00"/>
                </a:solidFill>
                <a:ea typeface="ＭＳ Ｐゴシック" pitchFamily="34" charset="-128"/>
              </a:rPr>
              <a:t>Quality</a:t>
            </a:r>
            <a:r>
              <a:rPr lang="en-US" sz="3200" dirty="0" smtClean="0">
                <a:ea typeface="ＭＳ Ｐゴシック" pitchFamily="34" charset="-128"/>
              </a:rPr>
              <a:t> of life based on the how much we have</a:t>
            </a:r>
          </a:p>
          <a:p>
            <a:pPr lvl="1"/>
            <a:r>
              <a:rPr lang="en-US" sz="3200" dirty="0" smtClean="0">
                <a:ea typeface="ＭＳ Ｐゴシック" pitchFamily="34" charset="-128"/>
              </a:rPr>
              <a:t>The </a:t>
            </a:r>
            <a:r>
              <a:rPr lang="en-US" sz="3200" b="1" i="1" u="sng" dirty="0" smtClean="0">
                <a:solidFill>
                  <a:srgbClr val="FFFF00"/>
                </a:solidFill>
                <a:ea typeface="ＭＳ Ｐゴシック" pitchFamily="34" charset="-128"/>
              </a:rPr>
              <a:t>availability</a:t>
            </a:r>
            <a:r>
              <a:rPr lang="en-US" sz="3200" dirty="0" smtClean="0">
                <a:solidFill>
                  <a:srgbClr val="FFFF00"/>
                </a:solidFill>
                <a:ea typeface="ＭＳ Ｐゴシック" pitchFamily="34" charset="-128"/>
              </a:rPr>
              <a:t> </a:t>
            </a:r>
            <a:r>
              <a:rPr lang="en-US" sz="3200" dirty="0" smtClean="0">
                <a:ea typeface="ＭＳ Ｐゴシック" pitchFamily="34" charset="-128"/>
              </a:rPr>
              <a:t>of necessities and luxuries that make life easier.</a:t>
            </a:r>
          </a:p>
          <a:p>
            <a:endParaRPr lang="en-US" sz="3200" dirty="0" smtClean="0">
              <a:ea typeface="ＭＳ Ｐゴシック" pitchFamily="34" charset="-128"/>
            </a:endParaRPr>
          </a:p>
          <a:p>
            <a:r>
              <a:rPr lang="en-US" sz="3200" dirty="0" smtClean="0">
                <a:ea typeface="ＭＳ Ｐゴシック" pitchFamily="34" charset="-128"/>
              </a:rPr>
              <a:t>Does having a lot of stuff make life better? </a:t>
            </a:r>
          </a:p>
          <a:p>
            <a:endParaRPr lang="en-US" dirty="0" smtClean="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12775" y="228600"/>
            <a:ext cx="8153400" cy="990600"/>
          </a:xfrm>
        </p:spPr>
        <p:txBody>
          <a:bodyPr/>
          <a:lstStyle/>
          <a:p>
            <a:r>
              <a:rPr lang="en-US" smtClean="0">
                <a:ea typeface="ＭＳ Ｐゴシック" pitchFamily="34" charset="-128"/>
              </a:rPr>
              <a:t>Quantity vs Quality</a:t>
            </a:r>
          </a:p>
        </p:txBody>
      </p:sp>
      <p:sp>
        <p:nvSpPr>
          <p:cNvPr id="31747" name="Content Placeholder 2"/>
          <p:cNvSpPr>
            <a:spLocks noGrp="1"/>
          </p:cNvSpPr>
          <p:nvPr>
            <p:ph idx="1"/>
          </p:nvPr>
        </p:nvSpPr>
        <p:spPr>
          <a:xfrm>
            <a:off x="612775" y="1600200"/>
            <a:ext cx="8153400" cy="4495800"/>
          </a:xfrm>
        </p:spPr>
        <p:txBody>
          <a:bodyPr>
            <a:normAutofit/>
          </a:bodyPr>
          <a:lstStyle/>
          <a:p>
            <a:r>
              <a:rPr lang="en-US" sz="2800" dirty="0" smtClean="0">
                <a:ea typeface="ＭＳ Ｐゴシック" pitchFamily="34" charset="-128"/>
              </a:rPr>
              <a:t>GDP measures how much, but not how well. </a:t>
            </a:r>
          </a:p>
          <a:p>
            <a:endParaRPr lang="en-US" sz="2800" dirty="0" smtClean="0">
              <a:ea typeface="ＭＳ Ｐゴシック" pitchFamily="34" charset="-128"/>
            </a:endParaRPr>
          </a:p>
          <a:p>
            <a:r>
              <a:rPr lang="en-US" sz="2800" dirty="0" smtClean="0">
                <a:ea typeface="ＭＳ Ｐゴシック" pitchFamily="34" charset="-128"/>
              </a:rPr>
              <a:t>Examples:</a:t>
            </a:r>
          </a:p>
          <a:p>
            <a:pPr lvl="1"/>
            <a:r>
              <a:rPr lang="en-US" sz="2800" b="1" i="1" u="sng" dirty="0" smtClean="0">
                <a:solidFill>
                  <a:srgbClr val="FFFF00"/>
                </a:solidFill>
                <a:ea typeface="ＭＳ Ｐゴシック" pitchFamily="34" charset="-128"/>
              </a:rPr>
              <a:t>Music</a:t>
            </a:r>
          </a:p>
          <a:p>
            <a:pPr lvl="1">
              <a:buNone/>
            </a:pPr>
            <a:endParaRPr lang="en-US" sz="2800" dirty="0" smtClean="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34" charset="-128"/>
              </a:rPr>
              <a:t>What GDP does not tell us</a:t>
            </a:r>
          </a:p>
        </p:txBody>
      </p:sp>
      <p:sp>
        <p:nvSpPr>
          <p:cNvPr id="32771" name="Content Placeholder 2"/>
          <p:cNvSpPr>
            <a:spLocks noGrp="1"/>
          </p:cNvSpPr>
          <p:nvPr>
            <p:ph idx="1"/>
          </p:nvPr>
        </p:nvSpPr>
        <p:spPr>
          <a:xfrm>
            <a:off x="612775" y="1600200"/>
            <a:ext cx="8153400" cy="4495800"/>
          </a:xfrm>
        </p:spPr>
        <p:txBody>
          <a:bodyPr/>
          <a:lstStyle/>
          <a:p>
            <a:pPr eaLnBrk="1" hangingPunct="1"/>
            <a:r>
              <a:rPr lang="en-US" sz="2800" dirty="0" smtClean="0">
                <a:ea typeface="ＭＳ Ｐゴシック" pitchFamily="34" charset="-128"/>
              </a:rPr>
              <a:t>Does not measure </a:t>
            </a:r>
            <a:r>
              <a:rPr lang="en-US" sz="2800" b="1" i="1" u="sng" dirty="0" smtClean="0">
                <a:solidFill>
                  <a:srgbClr val="FFFF00"/>
                </a:solidFill>
                <a:ea typeface="ＭＳ Ｐゴシック" pitchFamily="34" charset="-128"/>
              </a:rPr>
              <a:t>income</a:t>
            </a:r>
            <a:r>
              <a:rPr lang="en-US" sz="2800" dirty="0" smtClean="0">
                <a:solidFill>
                  <a:srgbClr val="FFFF00"/>
                </a:solidFill>
                <a:ea typeface="ＭＳ Ｐゴシック" pitchFamily="34" charset="-128"/>
              </a:rPr>
              <a:t> </a:t>
            </a:r>
            <a:r>
              <a:rPr lang="en-US" sz="2800" dirty="0" smtClean="0">
                <a:ea typeface="ＭＳ Ｐゴシック" pitchFamily="34" charset="-128"/>
              </a:rPr>
              <a:t>distribution</a:t>
            </a:r>
          </a:p>
          <a:p>
            <a:pPr eaLnBrk="1" hangingPunct="1"/>
            <a:r>
              <a:rPr lang="en-US" sz="2800" dirty="0" smtClean="0">
                <a:ea typeface="ＭＳ Ｐゴシック" pitchFamily="34" charset="-128"/>
              </a:rPr>
              <a:t>Does not measure non-monetary output or </a:t>
            </a:r>
            <a:r>
              <a:rPr lang="en-US" sz="2800" b="1" i="1" u="sng" dirty="0" smtClean="0">
                <a:solidFill>
                  <a:srgbClr val="FFFF00"/>
                </a:solidFill>
                <a:ea typeface="ＭＳ Ｐゴシック" pitchFamily="34" charset="-128"/>
              </a:rPr>
              <a:t>transactions</a:t>
            </a:r>
            <a:r>
              <a:rPr lang="en-US" sz="2800" dirty="0" smtClean="0">
                <a:solidFill>
                  <a:srgbClr val="FFFF00"/>
                </a:solidFill>
                <a:ea typeface="ＭＳ Ｐゴシック" pitchFamily="34" charset="-128"/>
              </a:rPr>
              <a:t> </a:t>
            </a:r>
            <a:r>
              <a:rPr lang="en-US" sz="2800" dirty="0" smtClean="0">
                <a:ea typeface="ＭＳ Ｐゴシック" pitchFamily="34" charset="-128"/>
              </a:rPr>
              <a:t>(e.g., barter, household activities)</a:t>
            </a:r>
          </a:p>
          <a:p>
            <a:pPr eaLnBrk="1" hangingPunct="1"/>
            <a:r>
              <a:rPr lang="en-US" sz="2800" dirty="0" smtClean="0">
                <a:ea typeface="ＭＳ Ｐゴシック" pitchFamily="34" charset="-128"/>
              </a:rPr>
              <a:t>Does not take into account desirable </a:t>
            </a:r>
            <a:r>
              <a:rPr lang="en-US" sz="2800" b="1" i="1" u="sng" dirty="0" smtClean="0">
                <a:solidFill>
                  <a:srgbClr val="FFFF00"/>
                </a:solidFill>
                <a:ea typeface="ＭＳ Ｐゴシック" pitchFamily="34" charset="-128"/>
              </a:rPr>
              <a:t>externalities</a:t>
            </a:r>
            <a:r>
              <a:rPr lang="en-US" sz="2800" dirty="0" smtClean="0">
                <a:ea typeface="ＭＳ Ｐゴシック" pitchFamily="34" charset="-128"/>
              </a:rPr>
              <a:t>, such as leisure or environment</a:t>
            </a:r>
          </a:p>
          <a:p>
            <a:pPr eaLnBrk="1" hangingPunct="1"/>
            <a:r>
              <a:rPr lang="en-US" sz="2800" dirty="0" smtClean="0">
                <a:ea typeface="ＭＳ Ｐゴシック" pitchFamily="34" charset="-128"/>
              </a:rPr>
              <a:t>Does not measure social </a:t>
            </a:r>
            <a:r>
              <a:rPr lang="en-US" sz="2800" b="1" i="1" u="sng" dirty="0" smtClean="0">
                <a:solidFill>
                  <a:srgbClr val="FFFF00"/>
                </a:solidFill>
                <a:ea typeface="ＭＳ Ｐゴシック" pitchFamily="34" charset="-128"/>
              </a:rPr>
              <a:t>well-being</a:t>
            </a:r>
          </a:p>
          <a:p>
            <a:pPr eaLnBrk="1" hangingPunct="1"/>
            <a:r>
              <a:rPr lang="en-US" sz="2800" dirty="0" smtClean="0">
                <a:ea typeface="ＭＳ Ｐゴシック" pitchFamily="34" charset="-128"/>
              </a:rPr>
              <a:t>Correlates to </a:t>
            </a:r>
            <a:r>
              <a:rPr lang="en-US" sz="2800" b="1" i="1" u="sng" dirty="0" smtClean="0">
                <a:solidFill>
                  <a:srgbClr val="FFFF00"/>
                </a:solidFill>
                <a:ea typeface="ＭＳ Ｐゴシック" pitchFamily="34" charset="-128"/>
              </a:rPr>
              <a:t>standard of living </a:t>
            </a:r>
            <a:r>
              <a:rPr lang="en-US" sz="2800" dirty="0" smtClean="0">
                <a:ea typeface="ＭＳ Ｐゴシック" pitchFamily="34" charset="-128"/>
              </a:rPr>
              <a:t>but is not a measure of standard of living</a:t>
            </a: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Friday, April 17</a:t>
            </a:r>
            <a:r>
              <a:rPr lang="en-US" baseline="30000" dirty="0" smtClean="0"/>
              <a:t>th</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Get out economics outline and EOC benchmarks that are due today</a:t>
            </a:r>
          </a:p>
          <a:p>
            <a:endParaRPr lang="en-US" dirty="0"/>
          </a:p>
          <a:p>
            <a:r>
              <a:rPr lang="en-US" dirty="0" smtClean="0"/>
              <a:t>Look ahead to the benchmarks due next week</a:t>
            </a:r>
          </a:p>
          <a:p>
            <a:endParaRPr lang="en-US" dirty="0"/>
          </a:p>
          <a:p>
            <a:r>
              <a:rPr lang="en-US" dirty="0" smtClean="0"/>
              <a:t>Economics test and highlighter  study both next Tuesday!</a:t>
            </a:r>
          </a:p>
          <a:p>
            <a:pPr marL="0" indent="0">
              <a:buNone/>
            </a:pPr>
            <a:endParaRPr lang="en-US" dirty="0"/>
          </a:p>
        </p:txBody>
      </p:sp>
    </p:spTree>
    <p:extLst>
      <p:ext uri="{BB962C8B-B14F-4D97-AF65-F5344CB8AC3E}">
        <p14:creationId xmlns:p14="http://schemas.microsoft.com/office/powerpoint/2010/main" val="190582846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56416"/>
            <a:ext cx="9677400" cy="1752599"/>
          </a:xfrm>
        </p:spPr>
        <p:txBody>
          <a:bodyPr/>
          <a:lstStyle/>
          <a:p>
            <a:pPr algn="l"/>
            <a:r>
              <a:rPr lang="en-US" sz="8000" dirty="0" smtClean="0"/>
              <a:t>Money and Trade</a:t>
            </a:r>
            <a:endParaRPr lang="en-US" sz="8000" dirty="0"/>
          </a:p>
        </p:txBody>
      </p:sp>
      <p:pic>
        <p:nvPicPr>
          <p:cNvPr id="28674" name="Picture 2" descr="http://t2.gstatic.com/images?q=tbn:ANd9GcQZaDRccsJraGo3QcHJraMaL2W5cRk20U4qhD-pPLkJ9uN_gzwNCg:www.colourbox.com/preview/2485226-517818-trade-with-money-and-key-isolated-on-white.jpg"/>
          <p:cNvPicPr>
            <a:picLocks noChangeAspect="1" noChangeArrowheads="1"/>
          </p:cNvPicPr>
          <p:nvPr/>
        </p:nvPicPr>
        <p:blipFill>
          <a:blip r:embed="rId2" cstate="print"/>
          <a:srcRect t="30769"/>
          <a:stretch>
            <a:fillRect/>
          </a:stretch>
        </p:blipFill>
        <p:spPr bwMode="auto">
          <a:xfrm>
            <a:off x="533400" y="2722395"/>
            <a:ext cx="3657600" cy="3393651"/>
          </a:xfrm>
          <a:prstGeom prst="rect">
            <a:avLst/>
          </a:prstGeom>
          <a:noFill/>
        </p:spPr>
      </p:pic>
      <p:sp>
        <p:nvSpPr>
          <p:cNvPr id="3" name="AutoShape 2" descr=" "/>
          <p:cNvSpPr>
            <a:spLocks noChangeAspect="1" noChangeArrowheads="1"/>
          </p:cNvSpPr>
          <p:nvPr/>
        </p:nvSpPr>
        <p:spPr bwMode="auto">
          <a:xfrm>
            <a:off x="2557743" y="2181224"/>
            <a:ext cx="2657475" cy="1733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514600"/>
            <a:ext cx="3126548" cy="37768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Money</a:t>
            </a:r>
            <a:endParaRPr lang="en-US" dirty="0"/>
          </a:p>
        </p:txBody>
      </p:sp>
      <p:sp>
        <p:nvSpPr>
          <p:cNvPr id="3" name="Content Placeholder 2"/>
          <p:cNvSpPr>
            <a:spLocks noGrp="1"/>
          </p:cNvSpPr>
          <p:nvPr>
            <p:ph sz="half" idx="1"/>
          </p:nvPr>
        </p:nvSpPr>
        <p:spPr>
          <a:xfrm>
            <a:off x="228600" y="2286000"/>
            <a:ext cx="6738154" cy="3352800"/>
          </a:xfrm>
        </p:spPr>
        <p:txBody>
          <a:bodyPr>
            <a:normAutofit/>
          </a:bodyPr>
          <a:lstStyle/>
          <a:p>
            <a:pPr lvl="0"/>
            <a:r>
              <a:rPr lang="en-US" sz="3200" dirty="0" smtClean="0"/>
              <a:t>Has </a:t>
            </a:r>
            <a:r>
              <a:rPr lang="en-US" sz="3200" b="1" i="1" u="sng" dirty="0" smtClean="0">
                <a:solidFill>
                  <a:srgbClr val="FFFF00"/>
                </a:solidFill>
              </a:rPr>
              <a:t>three</a:t>
            </a:r>
            <a:r>
              <a:rPr lang="en-US" sz="3200" dirty="0" smtClean="0">
                <a:solidFill>
                  <a:srgbClr val="FFFF00"/>
                </a:solidFill>
              </a:rPr>
              <a:t> </a:t>
            </a:r>
            <a:r>
              <a:rPr lang="en-US" sz="3200" dirty="0" smtClean="0"/>
              <a:t>functions:</a:t>
            </a:r>
          </a:p>
          <a:p>
            <a:pPr lvl="0">
              <a:buNone/>
            </a:pPr>
            <a:endParaRPr lang="en-US" sz="3200" dirty="0" smtClean="0"/>
          </a:p>
          <a:p>
            <a:pPr marL="925830" lvl="1" indent="-514350">
              <a:buFont typeface="+mj-lt"/>
              <a:buAutoNum type="arabicPeriod"/>
            </a:pPr>
            <a:r>
              <a:rPr lang="en-US" sz="3200" dirty="0" smtClean="0"/>
              <a:t>Medium of </a:t>
            </a:r>
            <a:r>
              <a:rPr lang="en-US" sz="3200" b="1" i="1" u="sng" dirty="0" smtClean="0">
                <a:solidFill>
                  <a:srgbClr val="FFFF00"/>
                </a:solidFill>
              </a:rPr>
              <a:t>exchange</a:t>
            </a:r>
            <a:endParaRPr lang="en-US" sz="3200" b="1" i="1" dirty="0" smtClean="0">
              <a:solidFill>
                <a:srgbClr val="FFFF00"/>
              </a:solidFill>
            </a:endParaRPr>
          </a:p>
          <a:p>
            <a:pPr marL="925830" lvl="1" indent="-514350">
              <a:buFont typeface="+mj-lt"/>
              <a:buAutoNum type="arabicPeriod"/>
            </a:pPr>
            <a:r>
              <a:rPr lang="en-US" sz="3200" b="1" i="1" u="sng" dirty="0" smtClean="0">
                <a:solidFill>
                  <a:srgbClr val="FFFF00"/>
                </a:solidFill>
              </a:rPr>
              <a:t>Store</a:t>
            </a:r>
            <a:r>
              <a:rPr lang="en-US" sz="3200" dirty="0" smtClean="0">
                <a:solidFill>
                  <a:srgbClr val="FFFF00"/>
                </a:solidFill>
              </a:rPr>
              <a:t> </a:t>
            </a:r>
            <a:r>
              <a:rPr lang="en-US" sz="3200" dirty="0" smtClean="0"/>
              <a:t>of value. </a:t>
            </a:r>
          </a:p>
          <a:p>
            <a:pPr marL="925830" lvl="1" indent="-514350">
              <a:buFont typeface="+mj-lt"/>
              <a:buAutoNum type="arabicPeriod"/>
            </a:pPr>
            <a:r>
              <a:rPr lang="en-US" sz="3200" dirty="0" smtClean="0"/>
              <a:t>Measure of </a:t>
            </a:r>
            <a:r>
              <a:rPr lang="en-US" sz="3200" b="1" i="1" u="sng" dirty="0" smtClean="0">
                <a:solidFill>
                  <a:srgbClr val="FFFF00"/>
                </a:solidFill>
              </a:rPr>
              <a:t>value</a:t>
            </a:r>
            <a:r>
              <a:rPr lang="en-US" sz="2800" dirty="0" smtClean="0"/>
              <a:t>.  </a:t>
            </a:r>
            <a:endParaRPr lang="en-US" sz="2000" dirty="0" smtClean="0"/>
          </a:p>
          <a:p>
            <a:endParaRPr lang="en-US" dirty="0"/>
          </a:p>
        </p:txBody>
      </p:sp>
      <p:pic>
        <p:nvPicPr>
          <p:cNvPr id="1026" name="Picture 2" descr="C:\Documents and Settings\dms.intern3\Local Settings\Temporary Internet Files\Content.IE5\I1TB9331\MC900439847[1].wmf"/>
          <p:cNvPicPr>
            <a:picLocks noGrp="1" noChangeAspect="1" noChangeArrowheads="1"/>
          </p:cNvPicPr>
          <p:nvPr>
            <p:ph sz="half" idx="2"/>
          </p:nvPr>
        </p:nvPicPr>
        <p:blipFill>
          <a:blip r:embed="rId2" cstate="print"/>
          <a:srcRect/>
          <a:stretch>
            <a:fillRect/>
          </a:stretch>
        </p:blipFill>
        <p:spPr bwMode="auto">
          <a:xfrm>
            <a:off x="5257800" y="1028700"/>
            <a:ext cx="3998827" cy="251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r>
              <a:rPr lang="en-US" dirty="0" smtClean="0"/>
              <a:t>Scarcity</a:t>
            </a:r>
            <a:endParaRPr lang="en-US" dirty="0"/>
          </a:p>
        </p:txBody>
      </p:sp>
      <p:sp>
        <p:nvSpPr>
          <p:cNvPr id="3" name="Content Placeholder 2"/>
          <p:cNvSpPr>
            <a:spLocks noGrp="1"/>
          </p:cNvSpPr>
          <p:nvPr>
            <p:ph idx="1"/>
          </p:nvPr>
        </p:nvSpPr>
        <p:spPr>
          <a:xfrm>
            <a:off x="304800" y="1524001"/>
            <a:ext cx="7234554" cy="4724406"/>
          </a:xfrm>
        </p:spPr>
        <p:txBody>
          <a:bodyPr>
            <a:normAutofit fontScale="92500"/>
          </a:bodyPr>
          <a:lstStyle/>
          <a:p>
            <a:r>
              <a:rPr lang="en-US" sz="2800" dirty="0" smtClean="0"/>
              <a:t>There are three things you should know about scarcity:</a:t>
            </a:r>
          </a:p>
          <a:p>
            <a:pPr marL="852678" lvl="1" indent="-514350">
              <a:buFont typeface="+mj-lt"/>
              <a:buAutoNum type="arabicPeriod"/>
            </a:pPr>
            <a:r>
              <a:rPr lang="en-US" sz="2800" dirty="0" smtClean="0"/>
              <a:t>Scarcity is </a:t>
            </a:r>
            <a:r>
              <a:rPr lang="en-US" sz="2800" u="sng" dirty="0" smtClean="0"/>
              <a:t>not </a:t>
            </a:r>
            <a:r>
              <a:rPr lang="en-US" sz="2800" dirty="0" smtClean="0"/>
              <a:t>the same as </a:t>
            </a:r>
            <a:r>
              <a:rPr lang="en-US" sz="2800" b="1" i="1" u="sng" dirty="0" smtClean="0">
                <a:solidFill>
                  <a:srgbClr val="FFFF00"/>
                </a:solidFill>
              </a:rPr>
              <a:t>poverty</a:t>
            </a:r>
            <a:r>
              <a:rPr lang="en-US" sz="2800" dirty="0" smtClean="0"/>
              <a:t>.</a:t>
            </a:r>
          </a:p>
          <a:p>
            <a:pPr marL="852678" lvl="1" indent="-514350">
              <a:buFont typeface="+mj-lt"/>
              <a:buAutoNum type="arabicPeriod"/>
            </a:pPr>
            <a:r>
              <a:rPr lang="en-US" sz="2800" dirty="0" smtClean="0"/>
              <a:t>Scarcity requires </a:t>
            </a:r>
            <a:r>
              <a:rPr lang="en-US" sz="2800" b="1" i="1" u="sng" dirty="0" smtClean="0">
                <a:solidFill>
                  <a:srgbClr val="FFFF00"/>
                </a:solidFill>
              </a:rPr>
              <a:t>rationing</a:t>
            </a:r>
          </a:p>
          <a:p>
            <a:pPr marL="1136142" lvl="2" indent="-514350"/>
            <a:r>
              <a:rPr lang="en-US" sz="2800" dirty="0" smtClean="0"/>
              <a:t>This is generally done through price. </a:t>
            </a:r>
          </a:p>
          <a:p>
            <a:pPr marL="852678" lvl="1" indent="-514350">
              <a:buFont typeface="+mj-lt"/>
              <a:buAutoNum type="arabicPeriod"/>
            </a:pPr>
            <a:r>
              <a:rPr lang="en-US" sz="2800" dirty="0" smtClean="0"/>
              <a:t>Leads to </a:t>
            </a:r>
            <a:r>
              <a:rPr lang="en-US" sz="2800" b="1" i="1" u="sng" dirty="0" smtClean="0">
                <a:solidFill>
                  <a:srgbClr val="FFFF00"/>
                </a:solidFill>
              </a:rPr>
              <a:t>competition</a:t>
            </a:r>
            <a:r>
              <a:rPr lang="en-US" sz="2800" dirty="0" smtClean="0"/>
              <a:t>. </a:t>
            </a:r>
          </a:p>
          <a:p>
            <a:pPr marL="1099566" lvl="2" indent="-514350"/>
            <a:r>
              <a:rPr lang="en-US" sz="2800" dirty="0" smtClean="0"/>
              <a:t>Definition = struggle between consumers and producers to get the best goods and services at the lowest price. </a:t>
            </a:r>
            <a:endParaRPr lang="en-US" sz="2800" dirty="0"/>
          </a:p>
        </p:txBody>
      </p:sp>
    </p:spTree>
    <p:extLst>
      <p:ext uri="{BB962C8B-B14F-4D97-AF65-F5344CB8AC3E}">
        <p14:creationId xmlns:p14="http://schemas.microsoft.com/office/powerpoint/2010/main" val="253458127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dms.intern3\Local Settings\Temporary Internet Files\Content.IE5\BO5XYP7Z\MP900432855[1].jpg"/>
          <p:cNvPicPr>
            <a:picLocks noChangeAspect="1" noChangeArrowheads="1"/>
          </p:cNvPicPr>
          <p:nvPr/>
        </p:nvPicPr>
        <p:blipFill>
          <a:blip r:embed="rId2" cstate="print"/>
          <a:srcRect/>
          <a:stretch>
            <a:fillRect/>
          </a:stretch>
        </p:blipFill>
        <p:spPr bwMode="auto">
          <a:xfrm>
            <a:off x="4050950" y="5239843"/>
            <a:ext cx="1600200" cy="1200912"/>
          </a:xfrm>
          <a:prstGeom prst="rect">
            <a:avLst/>
          </a:prstGeom>
          <a:ln>
            <a:noFill/>
          </a:ln>
          <a:effectLst>
            <a:outerShdw blurRad="50800" dist="38100" algn="l" rotWithShape="0">
              <a:prstClr val="black">
                <a:alpha val="40000"/>
              </a:prstClr>
            </a:outerShdw>
          </a:effectLst>
        </p:spPr>
      </p:pic>
      <p:sp>
        <p:nvSpPr>
          <p:cNvPr id="2" name="Title 1"/>
          <p:cNvSpPr>
            <a:spLocks noGrp="1"/>
          </p:cNvSpPr>
          <p:nvPr>
            <p:ph type="title"/>
          </p:nvPr>
        </p:nvSpPr>
        <p:spPr/>
        <p:txBody>
          <a:bodyPr/>
          <a:lstStyle/>
          <a:p>
            <a:r>
              <a:rPr lang="en-US" dirty="0" smtClean="0"/>
              <a:t>Types of Money</a:t>
            </a:r>
            <a:endParaRPr lang="en-US" dirty="0"/>
          </a:p>
        </p:txBody>
      </p:sp>
      <p:sp>
        <p:nvSpPr>
          <p:cNvPr id="3" name="Content Placeholder 2"/>
          <p:cNvSpPr>
            <a:spLocks noGrp="1"/>
          </p:cNvSpPr>
          <p:nvPr>
            <p:ph idx="1"/>
          </p:nvPr>
        </p:nvSpPr>
        <p:spPr>
          <a:xfrm>
            <a:off x="207889" y="1721024"/>
            <a:ext cx="7401900" cy="4119275"/>
          </a:xfrm>
          <a:noFill/>
        </p:spPr>
        <p:txBody>
          <a:bodyPr/>
          <a:lstStyle/>
          <a:p>
            <a:r>
              <a:rPr lang="en-US" sz="3000" dirty="0" smtClean="0"/>
              <a:t>Anything people are willing to </a:t>
            </a:r>
            <a:r>
              <a:rPr lang="en-US" sz="3000" b="1" i="1" u="sng" dirty="0" smtClean="0">
                <a:solidFill>
                  <a:srgbClr val="FFFF00"/>
                </a:solidFill>
              </a:rPr>
              <a:t>exchange</a:t>
            </a:r>
            <a:r>
              <a:rPr lang="en-US" sz="3000" dirty="0" smtClean="0">
                <a:solidFill>
                  <a:srgbClr val="FFFF00"/>
                </a:solidFill>
              </a:rPr>
              <a:t> </a:t>
            </a:r>
            <a:r>
              <a:rPr lang="en-US" sz="3000" dirty="0" smtClean="0"/>
              <a:t>for </a:t>
            </a:r>
            <a:r>
              <a:rPr lang="en-US" sz="3000" b="1" i="1" u="sng" dirty="0" smtClean="0">
                <a:solidFill>
                  <a:srgbClr val="FFFF00"/>
                </a:solidFill>
              </a:rPr>
              <a:t>goods</a:t>
            </a:r>
            <a:r>
              <a:rPr lang="en-US" sz="3000" dirty="0" smtClean="0">
                <a:solidFill>
                  <a:srgbClr val="FFFF00"/>
                </a:solidFill>
              </a:rPr>
              <a:t> </a:t>
            </a:r>
            <a:r>
              <a:rPr lang="en-US" sz="3000" dirty="0" smtClean="0"/>
              <a:t>can be considered money. </a:t>
            </a:r>
            <a:endParaRPr lang="en-US" sz="2200" dirty="0" smtClean="0"/>
          </a:p>
          <a:p>
            <a:r>
              <a:rPr lang="en-US" sz="3000" dirty="0" smtClean="0"/>
              <a:t>Most common types of money today:</a:t>
            </a:r>
            <a:endParaRPr lang="en-US" sz="2200" dirty="0" smtClean="0"/>
          </a:p>
          <a:p>
            <a:pPr lvl="1"/>
            <a:r>
              <a:rPr lang="en-US" dirty="0" smtClean="0"/>
              <a:t>Coins = </a:t>
            </a:r>
            <a:r>
              <a:rPr lang="en-US" b="1" i="1" u="sng" dirty="0" smtClean="0">
                <a:solidFill>
                  <a:srgbClr val="FFFF00"/>
                </a:solidFill>
              </a:rPr>
              <a:t>metallic forms of money.</a:t>
            </a:r>
            <a:endParaRPr lang="en-US" sz="2000" b="1" i="1" dirty="0" smtClean="0">
              <a:solidFill>
                <a:srgbClr val="FFFF00"/>
              </a:solidFill>
            </a:endParaRPr>
          </a:p>
          <a:p>
            <a:pPr lvl="1"/>
            <a:r>
              <a:rPr lang="en-US" dirty="0" smtClean="0"/>
              <a:t>Currency = </a:t>
            </a:r>
            <a:r>
              <a:rPr lang="en-US" b="1" i="1" u="sng" dirty="0" smtClean="0">
                <a:solidFill>
                  <a:srgbClr val="FFFF00"/>
                </a:solidFill>
              </a:rPr>
              <a:t>coins and paper money.</a:t>
            </a:r>
            <a:endParaRPr lang="en-US" sz="2000" i="1" dirty="0" smtClean="0">
              <a:solidFill>
                <a:srgbClr val="FFFF00"/>
              </a:solidFill>
            </a:endParaRPr>
          </a:p>
          <a:p>
            <a:pPr lvl="1"/>
            <a:r>
              <a:rPr lang="en-US" b="1" i="1" u="sng" dirty="0" smtClean="0">
                <a:solidFill>
                  <a:srgbClr val="FFFF00"/>
                </a:solidFill>
              </a:rPr>
              <a:t>Checking</a:t>
            </a:r>
            <a:r>
              <a:rPr lang="en-US" dirty="0" smtClean="0">
                <a:solidFill>
                  <a:srgbClr val="FFFF00"/>
                </a:solidFill>
              </a:rPr>
              <a:t> </a:t>
            </a:r>
            <a:r>
              <a:rPr lang="en-US" dirty="0" smtClean="0"/>
              <a:t>Accounts</a:t>
            </a:r>
            <a:endParaRPr lang="en-US" sz="2000" dirty="0" smtClean="0"/>
          </a:p>
          <a:p>
            <a:pPr lvl="1"/>
            <a:r>
              <a:rPr lang="en-US" b="1" i="1" u="sng" dirty="0" smtClean="0">
                <a:solidFill>
                  <a:srgbClr val="FFFF00"/>
                </a:solidFill>
              </a:rPr>
              <a:t>Savings</a:t>
            </a:r>
            <a:r>
              <a:rPr lang="en-US" dirty="0" smtClean="0">
                <a:solidFill>
                  <a:srgbClr val="FFFF00"/>
                </a:solidFill>
              </a:rPr>
              <a:t> </a:t>
            </a:r>
            <a:r>
              <a:rPr lang="en-US" dirty="0" smtClean="0"/>
              <a:t>Accounts</a:t>
            </a:r>
            <a:endParaRPr lang="en-US" sz="2000" dirty="0" smtClean="0"/>
          </a:p>
          <a:p>
            <a:endParaRPr lang="en-US" dirty="0"/>
          </a:p>
        </p:txBody>
      </p:sp>
      <p:pic>
        <p:nvPicPr>
          <p:cNvPr id="2050" name="Picture 2" descr="C:\Documents and Settings\dms.intern3\Local Settings\Temporary Internet Files\Content.IE5\0F22ANVL\MC900054870[1].wmf"/>
          <p:cNvPicPr>
            <a:picLocks noChangeAspect="1" noChangeArrowheads="1"/>
          </p:cNvPicPr>
          <p:nvPr/>
        </p:nvPicPr>
        <p:blipFill>
          <a:blip r:embed="rId3" cstate="print"/>
          <a:srcRect/>
          <a:stretch>
            <a:fillRect/>
          </a:stretch>
        </p:blipFill>
        <p:spPr bwMode="auto">
          <a:xfrm>
            <a:off x="5218078" y="108573"/>
            <a:ext cx="2289243" cy="1451175"/>
          </a:xfrm>
          <a:prstGeom prst="rect">
            <a:avLst/>
          </a:prstGeom>
          <a:noFill/>
        </p:spPr>
      </p:pic>
      <p:pic>
        <p:nvPicPr>
          <p:cNvPr id="2053" name="Picture 5" descr="C:\Documents and Settings\dms.intern3\Local Settings\Temporary Internet Files\Content.IE5\0F22ANVL\MC900441319[1].png"/>
          <p:cNvPicPr>
            <a:picLocks noChangeAspect="1" noChangeArrowheads="1"/>
          </p:cNvPicPr>
          <p:nvPr/>
        </p:nvPicPr>
        <p:blipFill>
          <a:blip r:embed="rId4" cstate="print"/>
          <a:srcRect/>
          <a:stretch>
            <a:fillRect/>
          </a:stretch>
        </p:blipFill>
        <p:spPr bwMode="auto">
          <a:xfrm>
            <a:off x="6250021" y="3971278"/>
            <a:ext cx="2514600" cy="2514600"/>
          </a:xfrm>
          <a:prstGeom prst="rect">
            <a:avLst/>
          </a:prstGeom>
          <a:noFill/>
        </p:spPr>
      </p:pic>
      <p:pic>
        <p:nvPicPr>
          <p:cNvPr id="2054" name="Picture 6" descr="C:\Documents and Settings\dms.intern3\Local Settings\Temporary Internet Files\Content.IE5\X2FEZXEU\MC900390684[1].wmf"/>
          <p:cNvPicPr>
            <a:picLocks noChangeAspect="1" noChangeArrowheads="1"/>
          </p:cNvPicPr>
          <p:nvPr/>
        </p:nvPicPr>
        <p:blipFill>
          <a:blip r:embed="rId5" cstate="print"/>
          <a:srcRect/>
          <a:stretch>
            <a:fillRect/>
          </a:stretch>
        </p:blipFill>
        <p:spPr bwMode="auto">
          <a:xfrm>
            <a:off x="7052472" y="1642764"/>
            <a:ext cx="1528877" cy="190378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Protecting the Financial System</a:t>
            </a:r>
            <a:endParaRPr lang="en-US" b="1" dirty="0"/>
          </a:p>
        </p:txBody>
      </p:sp>
      <p:sp>
        <p:nvSpPr>
          <p:cNvPr id="3" name="Content Placeholder 2"/>
          <p:cNvSpPr>
            <a:spLocks noGrp="1"/>
          </p:cNvSpPr>
          <p:nvPr>
            <p:ph idx="1"/>
          </p:nvPr>
        </p:nvSpPr>
        <p:spPr/>
        <p:txBody>
          <a:bodyPr/>
          <a:lstStyle/>
          <a:p>
            <a:r>
              <a:rPr lang="en-US" sz="3600" dirty="0" smtClean="0"/>
              <a:t>Federal Deposits </a:t>
            </a:r>
            <a:r>
              <a:rPr lang="en-US" sz="3600" b="1" i="1" u="sng" dirty="0" smtClean="0">
                <a:solidFill>
                  <a:srgbClr val="FFFF00"/>
                </a:solidFill>
              </a:rPr>
              <a:t>Insurance</a:t>
            </a:r>
            <a:r>
              <a:rPr lang="en-US" sz="3600" dirty="0" smtClean="0">
                <a:solidFill>
                  <a:srgbClr val="FFFF00"/>
                </a:solidFill>
              </a:rPr>
              <a:t> </a:t>
            </a:r>
            <a:r>
              <a:rPr lang="en-US" sz="3600" dirty="0" smtClean="0"/>
              <a:t>Corporation (FDIC) </a:t>
            </a:r>
          </a:p>
          <a:p>
            <a:pPr lvl="1"/>
            <a:r>
              <a:rPr lang="en-US" sz="3600" b="1" i="1" u="sng" dirty="0" smtClean="0">
                <a:solidFill>
                  <a:srgbClr val="FFFF00"/>
                </a:solidFill>
              </a:rPr>
              <a:t>Insures individual accounts in financial institutions for up to $100,000!!</a:t>
            </a:r>
            <a:endParaRPr lang="en-US" sz="3600" b="1" i="1" dirty="0" smtClean="0">
              <a:solidFill>
                <a:srgbClr val="FFFF00"/>
              </a:solidFill>
            </a:endParaRPr>
          </a:p>
          <a:p>
            <a:endParaRPr lang="en-US" dirty="0"/>
          </a:p>
        </p:txBody>
      </p:sp>
      <p:pic>
        <p:nvPicPr>
          <p:cNvPr id="24578" name="Picture 2" descr="http://t1.gstatic.com/images?q=tbn:ANd9GcRSYzYug0kNyfCFRAoG8vg02xmYhYVmSiq_CvSc0gkkhqSoSHse:upload.wikimedia.org/wikipedia/commons/c/c7/FdicLogo.png"/>
          <p:cNvPicPr>
            <a:picLocks noChangeAspect="1" noChangeArrowheads="1"/>
          </p:cNvPicPr>
          <p:nvPr/>
        </p:nvPicPr>
        <p:blipFill>
          <a:blip r:embed="rId2" cstate="print"/>
          <a:srcRect/>
          <a:stretch>
            <a:fillRect/>
          </a:stretch>
        </p:blipFill>
        <p:spPr bwMode="auto">
          <a:xfrm>
            <a:off x="4343400" y="4581999"/>
            <a:ext cx="3962400" cy="18660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Federal Reserve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Responsible for regulating the </a:t>
            </a:r>
            <a:r>
              <a:rPr lang="en-US" b="1" i="1" u="sng" dirty="0" smtClean="0">
                <a:solidFill>
                  <a:srgbClr val="FFFF00"/>
                </a:solidFill>
              </a:rPr>
              <a:t>money</a:t>
            </a:r>
            <a:r>
              <a:rPr lang="en-US" dirty="0" smtClean="0">
                <a:solidFill>
                  <a:srgbClr val="FFFF00"/>
                </a:solidFill>
              </a:rPr>
              <a:t> </a:t>
            </a:r>
            <a:r>
              <a:rPr lang="en-US" dirty="0" smtClean="0"/>
              <a:t>in the US.</a:t>
            </a:r>
          </a:p>
          <a:p>
            <a:r>
              <a:rPr lang="en-US" dirty="0" smtClean="0"/>
              <a:t>Also responsible for supervising the </a:t>
            </a:r>
            <a:r>
              <a:rPr lang="en-US" b="1" i="1" u="sng" dirty="0" smtClean="0">
                <a:solidFill>
                  <a:srgbClr val="FFFF00"/>
                </a:solidFill>
              </a:rPr>
              <a:t>banking system</a:t>
            </a:r>
            <a:r>
              <a:rPr lang="en-US" dirty="0" smtClean="0"/>
              <a:t> in the  US.</a:t>
            </a:r>
          </a:p>
          <a:p>
            <a:pPr lvl="1"/>
            <a:r>
              <a:rPr lang="en-US" sz="1900" dirty="0"/>
              <a:t>Commercial Banks</a:t>
            </a:r>
          </a:p>
          <a:p>
            <a:pPr lvl="1"/>
            <a:r>
              <a:rPr lang="en-US" sz="1900" dirty="0"/>
              <a:t>Savings and Loan Associations (S&amp;Ls)</a:t>
            </a:r>
          </a:p>
          <a:p>
            <a:pPr lvl="1"/>
            <a:r>
              <a:rPr lang="en-US" sz="1900" dirty="0"/>
              <a:t>Credit Unions</a:t>
            </a:r>
            <a:endParaRPr lang="en-US" sz="1700" dirty="0" smtClean="0"/>
          </a:p>
          <a:p>
            <a:r>
              <a:rPr lang="en-US" dirty="0" smtClean="0"/>
              <a:t>Primarily controls the amount of money in the US through monetary policy</a:t>
            </a:r>
          </a:p>
          <a:p>
            <a:pPr lvl="1"/>
            <a:r>
              <a:rPr lang="en-US" dirty="0" smtClean="0"/>
              <a:t>The actions that </a:t>
            </a:r>
            <a:r>
              <a:rPr lang="en-US" dirty="0"/>
              <a:t>determine the size and rate of growth of the money supply, which in turn </a:t>
            </a:r>
            <a:r>
              <a:rPr lang="en-US" dirty="0" smtClean="0"/>
              <a:t>affects </a:t>
            </a:r>
            <a:r>
              <a:rPr lang="en-US" b="1" i="1" u="sng" dirty="0">
                <a:solidFill>
                  <a:srgbClr val="FFFF00"/>
                </a:solidFill>
              </a:rPr>
              <a:t>interest </a:t>
            </a:r>
            <a:r>
              <a:rPr lang="en-US" b="1" i="1" u="sng" dirty="0" smtClean="0">
                <a:solidFill>
                  <a:srgbClr val="FFFF00"/>
                </a:solidFill>
              </a:rPr>
              <a:t>rates</a:t>
            </a:r>
            <a:endParaRPr lang="en-US" dirty="0" smtClean="0"/>
          </a:p>
          <a:p>
            <a:pPr lvl="1"/>
            <a:r>
              <a:rPr lang="en-US" dirty="0"/>
              <a:t>If the money supply grows too fast, the </a:t>
            </a:r>
            <a:r>
              <a:rPr lang="en-US" b="1" i="1" u="sng" dirty="0">
                <a:solidFill>
                  <a:srgbClr val="FFFF00"/>
                </a:solidFill>
              </a:rPr>
              <a:t>rate of inflation </a:t>
            </a:r>
            <a:r>
              <a:rPr lang="en-US" dirty="0"/>
              <a:t>will increase; if the growth of the money supply is slowed too much, then economic growth may also slow</a:t>
            </a:r>
            <a:endParaRPr lang="en-US" b="1" i="1" u="sng" dirty="0">
              <a:solidFill>
                <a:srgbClr val="FFFF00"/>
              </a:solidFill>
            </a:endParaRPr>
          </a:p>
        </p:txBody>
      </p:sp>
    </p:spTree>
    <p:extLst>
      <p:ext uri="{BB962C8B-B14F-4D97-AF65-F5344CB8AC3E}">
        <p14:creationId xmlns:p14="http://schemas.microsoft.com/office/powerpoint/2010/main" val="121279890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1143000"/>
            <a:ext cx="8153400" cy="4343400"/>
          </a:xfrm>
        </p:spPr>
        <p:txBody>
          <a:bodyPr>
            <a:noAutofit/>
          </a:bodyPr>
          <a:lstStyle/>
          <a:p>
            <a:pPr lvl="0" algn="ctr"/>
            <a:r>
              <a:rPr lang="en-US" sz="5400" dirty="0" smtClean="0"/>
              <a:t>Why does Money have value? </a:t>
            </a:r>
            <a:br>
              <a:rPr lang="en-US" sz="5400" dirty="0" smtClean="0"/>
            </a:br>
            <a:r>
              <a:rPr lang="en-US" sz="5400" dirty="0" smtClean="0"/>
              <a:t/>
            </a:r>
            <a:br>
              <a:rPr lang="en-US" sz="5400" dirty="0" smtClean="0"/>
            </a:br>
            <a:r>
              <a:rPr lang="en-US" sz="5400" dirty="0" smtClean="0"/>
              <a:t/>
            </a:r>
            <a:br>
              <a:rPr lang="en-US" sz="5400" dirty="0" smtClean="0"/>
            </a:br>
            <a:endParaRPr lang="en-US" sz="5400" dirty="0"/>
          </a:p>
        </p:txBody>
      </p:sp>
      <p:sp>
        <p:nvSpPr>
          <p:cNvPr id="3" name="Content Placeholder 2"/>
          <p:cNvSpPr>
            <a:spLocks noGrp="1"/>
          </p:cNvSpPr>
          <p:nvPr>
            <p:ph type="body" idx="1"/>
          </p:nvPr>
        </p:nvSpPr>
        <p:spPr>
          <a:xfrm>
            <a:off x="762000" y="4343400"/>
            <a:ext cx="7467600" cy="3429000"/>
          </a:xfrm>
        </p:spPr>
        <p:txBody>
          <a:bodyPr>
            <a:normAutofit/>
          </a:bodyPr>
          <a:lstStyle/>
          <a:p>
            <a:pPr lvl="0" algn="ctr"/>
            <a:r>
              <a:rPr lang="en-US" sz="5400" dirty="0">
                <a:solidFill>
                  <a:schemeClr val="tx1"/>
                </a:solidFill>
              </a:rPr>
              <a:t>Because </a:t>
            </a:r>
            <a:r>
              <a:rPr lang="en-US" sz="5400" u="sng" dirty="0">
                <a:solidFill>
                  <a:schemeClr val="tx1"/>
                </a:solidFill>
              </a:rPr>
              <a:t>WE</a:t>
            </a:r>
            <a:r>
              <a:rPr lang="en-US" sz="5400" dirty="0">
                <a:solidFill>
                  <a:schemeClr val="tx1"/>
                </a:solidFill>
              </a:rPr>
              <a:t> say so!</a:t>
            </a:r>
            <a:endParaRPr lang="en-US" sz="5400"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Trade</a:t>
            </a:r>
            <a:endParaRPr lang="en-US" dirty="0"/>
          </a:p>
        </p:txBody>
      </p:sp>
      <p:sp>
        <p:nvSpPr>
          <p:cNvPr id="5" name="Content Placeholder 4"/>
          <p:cNvSpPr>
            <a:spLocks noGrp="1"/>
          </p:cNvSpPr>
          <p:nvPr>
            <p:ph idx="1"/>
          </p:nvPr>
        </p:nvSpPr>
        <p:spPr/>
        <p:txBody>
          <a:bodyPr>
            <a:normAutofit fontScale="92500" lnSpcReduction="20000"/>
          </a:bodyPr>
          <a:lstStyle/>
          <a:p>
            <a:r>
              <a:rPr lang="en-US" sz="3600" dirty="0" smtClean="0"/>
              <a:t>Money </a:t>
            </a:r>
            <a:r>
              <a:rPr lang="en-US" sz="3600" b="1" i="1" u="sng" dirty="0" smtClean="0">
                <a:solidFill>
                  <a:srgbClr val="FFFF00"/>
                </a:solidFill>
              </a:rPr>
              <a:t>facilitates</a:t>
            </a:r>
            <a:r>
              <a:rPr lang="en-US" sz="3600" dirty="0" smtClean="0"/>
              <a:t> trade because its value can transfer between countries. </a:t>
            </a:r>
            <a:endParaRPr lang="en-US" sz="3600" dirty="0"/>
          </a:p>
          <a:p>
            <a:pPr lvl="1"/>
            <a:r>
              <a:rPr lang="en-US" sz="3400" dirty="0" smtClean="0"/>
              <a:t>National trade – stays inside one country</a:t>
            </a:r>
          </a:p>
          <a:p>
            <a:pPr lvl="1"/>
            <a:r>
              <a:rPr lang="en-US" sz="3400" dirty="0" smtClean="0"/>
              <a:t>International trade – trade between countries</a:t>
            </a:r>
          </a:p>
          <a:p>
            <a:r>
              <a:rPr lang="en-US" sz="3600" dirty="0" smtClean="0"/>
              <a:t>Why do we trade? </a:t>
            </a:r>
          </a:p>
          <a:p>
            <a:pPr algn="ctr">
              <a:buNone/>
            </a:pPr>
            <a:r>
              <a:rPr lang="en-US" sz="3600" dirty="0" smtClean="0"/>
              <a:t>Because trade creates </a:t>
            </a:r>
            <a:r>
              <a:rPr lang="en-US" sz="3600" b="1" i="1" u="sng" dirty="0" smtClean="0">
                <a:ln w="12700">
                  <a:solidFill>
                    <a:schemeClr val="accent5"/>
                  </a:solidFill>
                  <a:prstDash val="solid"/>
                </a:ln>
                <a:pattFill prst="ltDnDiag">
                  <a:fgClr>
                    <a:schemeClr val="accent5">
                      <a:lumMod val="60000"/>
                      <a:lumOff val="40000"/>
                    </a:schemeClr>
                  </a:fgClr>
                  <a:bgClr>
                    <a:schemeClr val="bg1"/>
                  </a:bgClr>
                </a:pattFill>
              </a:rPr>
              <a:t>VALUE</a:t>
            </a:r>
            <a:r>
              <a:rPr lang="en-US" sz="3600" b="1" i="1" dirty="0" smtClean="0">
                <a:ln w="12700">
                  <a:solidFill>
                    <a:schemeClr val="accent5"/>
                  </a:solidFill>
                  <a:prstDash val="solid"/>
                </a:ln>
                <a:pattFill prst="ltDnDiag">
                  <a:fgClr>
                    <a:schemeClr val="accent5">
                      <a:lumMod val="60000"/>
                      <a:lumOff val="40000"/>
                    </a:schemeClr>
                  </a:fgClr>
                  <a:bgClr>
                    <a:schemeClr val="bg1"/>
                  </a:bgClr>
                </a:pattFill>
              </a:rPr>
              <a:t>!</a:t>
            </a:r>
            <a:endParaRPr lang="en-US" sz="3600" i="1" dirty="0" smtClean="0">
              <a:solidFill>
                <a:schemeClr val="accent4">
                  <a:lumMod val="60000"/>
                  <a:lumOff val="40000"/>
                </a:schemeClr>
              </a:solidFill>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Creates Value Activity</a:t>
            </a:r>
            <a:endParaRPr lang="en-US" dirty="0"/>
          </a:p>
        </p:txBody>
      </p:sp>
      <p:sp>
        <p:nvSpPr>
          <p:cNvPr id="3" name="Content Placeholder 2"/>
          <p:cNvSpPr>
            <a:spLocks noGrp="1"/>
          </p:cNvSpPr>
          <p:nvPr>
            <p:ph idx="1"/>
          </p:nvPr>
        </p:nvSpPr>
        <p:spPr>
          <a:xfrm>
            <a:off x="796905" y="2438400"/>
            <a:ext cx="6711654" cy="4195481"/>
          </a:xfrm>
        </p:spPr>
        <p:txBody>
          <a:bodyPr/>
          <a:lstStyle/>
          <a:p>
            <a:r>
              <a:rPr lang="en-US" dirty="0" smtClean="0"/>
              <a:t>There will be 4 groups. </a:t>
            </a:r>
          </a:p>
          <a:p>
            <a:pPr lvl="1"/>
            <a:r>
              <a:rPr lang="en-US" dirty="0" smtClean="0"/>
              <a:t>Group 1 </a:t>
            </a:r>
            <a:r>
              <a:rPr lang="en-US" dirty="0" smtClean="0">
                <a:sym typeface="Wingdings" pitchFamily="2" charset="2"/>
              </a:rPr>
              <a:t> Front of classroom</a:t>
            </a:r>
          </a:p>
          <a:p>
            <a:pPr lvl="1"/>
            <a:r>
              <a:rPr lang="en-US" dirty="0" smtClean="0">
                <a:sym typeface="Wingdings" pitchFamily="2" charset="2"/>
              </a:rPr>
              <a:t>Group 2  Back of classroom</a:t>
            </a:r>
          </a:p>
          <a:p>
            <a:pPr lvl="1"/>
            <a:r>
              <a:rPr lang="en-US" dirty="0" smtClean="0">
                <a:sym typeface="Wingdings" pitchFamily="2" charset="2"/>
              </a:rPr>
              <a:t>Group 3  By computers</a:t>
            </a:r>
          </a:p>
          <a:p>
            <a:pPr lvl="1"/>
            <a:r>
              <a:rPr lang="en-US" dirty="0" smtClean="0">
                <a:sym typeface="Wingdings" pitchFamily="2" charset="2"/>
              </a:rPr>
              <a:t>Group 4  By the book shelf</a:t>
            </a:r>
          </a:p>
          <a:p>
            <a:pPr marL="393192" lvl="1" indent="0">
              <a:buNone/>
            </a:pPr>
            <a:endParaRPr lang="en-US" dirty="0" smtClean="0">
              <a:sym typeface="Wingdings" pitchFamily="2" charset="2"/>
            </a:endParaRP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One</a:t>
            </a:r>
            <a:endParaRPr lang="en-US" dirty="0"/>
          </a:p>
        </p:txBody>
      </p:sp>
      <p:sp>
        <p:nvSpPr>
          <p:cNvPr id="3" name="Content Placeholder 2"/>
          <p:cNvSpPr>
            <a:spLocks noGrp="1"/>
          </p:cNvSpPr>
          <p:nvPr>
            <p:ph idx="1"/>
          </p:nvPr>
        </p:nvSpPr>
        <p:spPr/>
        <p:txBody>
          <a:bodyPr>
            <a:normAutofit fontScale="92500" lnSpcReduction="20000"/>
          </a:bodyPr>
          <a:lstStyle/>
          <a:p>
            <a:r>
              <a:rPr lang="en-US" sz="3200" dirty="0" smtClean="0"/>
              <a:t>Pick a piece of candy out of the bag (DO NOT EAT IT YET!)</a:t>
            </a:r>
          </a:p>
          <a:p>
            <a:r>
              <a:rPr lang="en-US" sz="3200" dirty="0" smtClean="0"/>
              <a:t>Rate your happiness with the candy from 1-10</a:t>
            </a:r>
          </a:p>
          <a:p>
            <a:pPr lvl="1"/>
            <a:r>
              <a:rPr lang="en-US" sz="3200" dirty="0" smtClean="0"/>
              <a:t>1 being least happy</a:t>
            </a:r>
          </a:p>
          <a:p>
            <a:pPr lvl="1"/>
            <a:r>
              <a:rPr lang="en-US" sz="3200" dirty="0" smtClean="0"/>
              <a:t>10 being most happy</a:t>
            </a:r>
          </a:p>
          <a:p>
            <a:r>
              <a:rPr lang="en-US" sz="3200" dirty="0" smtClean="0"/>
              <a:t>On your guided notes, write the sum of your group’s ratings under round one. </a:t>
            </a:r>
          </a:p>
          <a:p>
            <a:pPr lvl="1"/>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Two</a:t>
            </a: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Trade candies within your group</a:t>
            </a:r>
          </a:p>
          <a:p>
            <a:r>
              <a:rPr lang="en-US" sz="3200" dirty="0" smtClean="0"/>
              <a:t>Rate your happiness with the candy from 1-10</a:t>
            </a:r>
          </a:p>
          <a:p>
            <a:pPr lvl="1"/>
            <a:r>
              <a:rPr lang="en-US" sz="3200" dirty="0" smtClean="0"/>
              <a:t>1 being least happy</a:t>
            </a:r>
          </a:p>
          <a:p>
            <a:pPr lvl="1"/>
            <a:r>
              <a:rPr lang="en-US" sz="3200" dirty="0" smtClean="0"/>
              <a:t>10 being most happy</a:t>
            </a:r>
          </a:p>
          <a:p>
            <a:r>
              <a:rPr lang="en-US" sz="3200" dirty="0" smtClean="0"/>
              <a:t>On your guided notes, write the sum of your group’s ratings under round two.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Round Three</a:t>
            </a:r>
            <a:endParaRPr lang="en-US" dirty="0"/>
          </a:p>
        </p:txBody>
      </p:sp>
      <p:sp>
        <p:nvSpPr>
          <p:cNvPr id="3" name="Content Placeholder 2"/>
          <p:cNvSpPr>
            <a:spLocks noGrp="1"/>
          </p:cNvSpPr>
          <p:nvPr>
            <p:ph idx="1"/>
          </p:nvPr>
        </p:nvSpPr>
        <p:spPr/>
        <p:txBody>
          <a:bodyPr>
            <a:normAutofit fontScale="92500" lnSpcReduction="10000"/>
          </a:bodyPr>
          <a:lstStyle/>
          <a:p>
            <a:r>
              <a:rPr lang="en-US" sz="2800" dirty="0" smtClean="0"/>
              <a:t>Trade candies with the other groups</a:t>
            </a:r>
          </a:p>
          <a:p>
            <a:r>
              <a:rPr lang="en-US" sz="2800" dirty="0" smtClean="0"/>
              <a:t>GO BACK TO YOUR GROUP!</a:t>
            </a:r>
          </a:p>
          <a:p>
            <a:r>
              <a:rPr lang="en-US" sz="2800" dirty="0" smtClean="0"/>
              <a:t>Rate your happiness with the candy from 1-10</a:t>
            </a:r>
          </a:p>
          <a:p>
            <a:pPr lvl="1"/>
            <a:r>
              <a:rPr lang="en-US" sz="2800" dirty="0" smtClean="0"/>
              <a:t>1 being least happy</a:t>
            </a:r>
          </a:p>
          <a:p>
            <a:pPr lvl="1"/>
            <a:r>
              <a:rPr lang="en-US" sz="2800" dirty="0" smtClean="0"/>
              <a:t>10 being most happy</a:t>
            </a:r>
          </a:p>
          <a:p>
            <a:r>
              <a:rPr lang="en-US" sz="2800" dirty="0" smtClean="0"/>
              <a:t>On your guided notes, write the sum of your group’s ratings under round two.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 BACK TO YOUR SEATS!</a:t>
            </a:r>
            <a:endParaRPr lang="en-US" dirty="0"/>
          </a:p>
        </p:txBody>
      </p:sp>
      <p:sp>
        <p:nvSpPr>
          <p:cNvPr id="3" name="Content Placeholder 2"/>
          <p:cNvSpPr>
            <a:spLocks noGrp="1"/>
          </p:cNvSpPr>
          <p:nvPr>
            <p:ph idx="1"/>
          </p:nvPr>
        </p:nvSpPr>
        <p:spPr/>
        <p:txBody>
          <a:bodyPr>
            <a:normAutofit/>
          </a:bodyPr>
          <a:lstStyle/>
          <a:p>
            <a:r>
              <a:rPr lang="en-US" sz="3200" dirty="0" smtClean="0"/>
              <a:t>Share your sums with the rest of your class. </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54226"/>
            <a:ext cx="4191000" cy="5979974"/>
          </a:xfrm>
        </p:spPr>
        <p:txBody>
          <a:bodyPr>
            <a:normAutofit/>
          </a:bodyPr>
          <a:lstStyle/>
          <a:p>
            <a:pPr marL="0" lvl="0" indent="0">
              <a:buNone/>
            </a:pPr>
            <a:r>
              <a:rPr lang="en-US" dirty="0"/>
              <a:t> </a:t>
            </a:r>
            <a:r>
              <a:rPr lang="en-US" sz="4800" dirty="0" smtClean="0"/>
              <a:t>Law </a:t>
            </a:r>
            <a:r>
              <a:rPr lang="en-US" sz="4800" dirty="0"/>
              <a:t>of </a:t>
            </a:r>
            <a:r>
              <a:rPr lang="en-US" sz="4800" dirty="0" smtClean="0"/>
              <a:t>Supply </a:t>
            </a:r>
          </a:p>
          <a:p>
            <a:pPr lvl="0"/>
            <a:r>
              <a:rPr lang="en-US" dirty="0" smtClean="0"/>
              <a:t>as </a:t>
            </a:r>
            <a:r>
              <a:rPr lang="en-US" dirty="0"/>
              <a:t>the </a:t>
            </a:r>
            <a:r>
              <a:rPr lang="en-US" b="1" i="1" u="sng" dirty="0">
                <a:solidFill>
                  <a:srgbClr val="FFFF00"/>
                </a:solidFill>
              </a:rPr>
              <a:t>price</a:t>
            </a:r>
            <a:r>
              <a:rPr lang="en-US" dirty="0"/>
              <a:t> of an item goes up, suppliers will attempt to maximize their profits by increasing the </a:t>
            </a:r>
            <a:r>
              <a:rPr lang="en-US" b="1" i="1" u="sng" dirty="0">
                <a:solidFill>
                  <a:srgbClr val="FFFF00"/>
                </a:solidFill>
              </a:rPr>
              <a:t>quantity</a:t>
            </a:r>
            <a:r>
              <a:rPr lang="en-US" dirty="0"/>
              <a:t> </a:t>
            </a:r>
            <a:r>
              <a:rPr lang="en-US" dirty="0" smtClean="0"/>
              <a:t>offered </a:t>
            </a:r>
            <a:r>
              <a:rPr lang="en-US" dirty="0"/>
              <a:t>for </a:t>
            </a:r>
            <a:r>
              <a:rPr lang="en-US" dirty="0" smtClean="0"/>
              <a:t>sale - </a:t>
            </a:r>
            <a:r>
              <a:rPr lang="en-US" dirty="0"/>
              <a:t>businesses will provide more products when they can sell them at higher </a:t>
            </a:r>
            <a:r>
              <a:rPr lang="en-US" dirty="0" smtClean="0"/>
              <a:t>prices</a:t>
            </a:r>
          </a:p>
          <a:p>
            <a:pPr marL="0" indent="0">
              <a:buNone/>
            </a:pPr>
            <a:endParaRPr lang="en-US" dirty="0"/>
          </a:p>
        </p:txBody>
      </p:sp>
      <p:sp>
        <p:nvSpPr>
          <p:cNvPr id="4" name="TextBox 3"/>
          <p:cNvSpPr txBox="1"/>
          <p:nvPr/>
        </p:nvSpPr>
        <p:spPr>
          <a:xfrm>
            <a:off x="4876800" y="954226"/>
            <a:ext cx="3810000" cy="3508653"/>
          </a:xfrm>
          <a:prstGeom prst="rect">
            <a:avLst/>
          </a:prstGeom>
          <a:noFill/>
        </p:spPr>
        <p:txBody>
          <a:bodyPr wrap="square" rtlCol="0">
            <a:spAutoFit/>
          </a:bodyPr>
          <a:lstStyle/>
          <a:p>
            <a:r>
              <a:rPr lang="en-US" sz="4800" dirty="0">
                <a:solidFill>
                  <a:srgbClr val="D8D9DC"/>
                </a:solidFill>
              </a:rPr>
              <a:t>Law of Demand</a:t>
            </a:r>
          </a:p>
          <a:p>
            <a:pPr lvl="0"/>
            <a:r>
              <a:rPr lang="en-US" dirty="0"/>
              <a:t>the </a:t>
            </a:r>
            <a:r>
              <a:rPr lang="en-US" b="1" i="1" u="sng" dirty="0">
                <a:solidFill>
                  <a:srgbClr val="FFFF00"/>
                </a:solidFill>
              </a:rPr>
              <a:t>higher</a:t>
            </a:r>
            <a:r>
              <a:rPr lang="en-US" dirty="0"/>
              <a:t> the price, the </a:t>
            </a:r>
            <a:r>
              <a:rPr lang="en-US" b="1" i="1" u="sng" dirty="0">
                <a:solidFill>
                  <a:srgbClr val="FFFF00"/>
                </a:solidFill>
              </a:rPr>
              <a:t>lower</a:t>
            </a:r>
            <a:r>
              <a:rPr lang="en-US" dirty="0"/>
              <a:t> the quantity demanded - consumers will purchase fewer products when they must buy them at higher prices</a:t>
            </a:r>
          </a:p>
          <a:p>
            <a:endParaRPr lang="en-US" dirty="0"/>
          </a:p>
          <a:p>
            <a:endParaRPr lang="en-US" dirty="0"/>
          </a:p>
        </p:txBody>
      </p:sp>
      <p:sp>
        <p:nvSpPr>
          <p:cNvPr id="5" name="Rectangle 4"/>
          <p:cNvSpPr/>
          <p:nvPr/>
        </p:nvSpPr>
        <p:spPr>
          <a:xfrm>
            <a:off x="1104900" y="5715000"/>
            <a:ext cx="6781800" cy="369332"/>
          </a:xfrm>
          <a:prstGeom prst="rect">
            <a:avLst/>
          </a:prstGeom>
        </p:spPr>
        <p:txBody>
          <a:bodyPr wrap="square">
            <a:spAutoFit/>
          </a:bodyPr>
          <a:lstStyle/>
          <a:p>
            <a:r>
              <a:rPr lang="en-US" dirty="0">
                <a:hlinkClick r:id="rId2"/>
              </a:rPr>
              <a:t>https://www.youtube.com/watch?v=S4m2VymD9k0</a:t>
            </a:r>
            <a:endParaRPr lang="en-US" dirty="0"/>
          </a:p>
        </p:txBody>
      </p:sp>
    </p:spTree>
    <p:extLst>
      <p:ext uri="{BB962C8B-B14F-4D97-AF65-F5344CB8AC3E}">
        <p14:creationId xmlns:p14="http://schemas.microsoft.com/office/powerpoint/2010/main" val="1716216195"/>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103" y="381000"/>
            <a:ext cx="8229600" cy="6858000"/>
          </a:xfrm>
        </p:spPr>
        <p:txBody>
          <a:bodyPr>
            <a:noAutofit/>
          </a:bodyPr>
          <a:lstStyle/>
          <a:p>
            <a:r>
              <a:rPr lang="en-US" sz="3600" dirty="0" smtClean="0"/>
              <a:t>What was happening?</a:t>
            </a:r>
            <a:br>
              <a:rPr lang="en-US" sz="3600" dirty="0" smtClean="0"/>
            </a:br>
            <a:endParaRPr lang="en-US" sz="3600" dirty="0"/>
          </a:p>
        </p:txBody>
      </p:sp>
      <p:sp>
        <p:nvSpPr>
          <p:cNvPr id="3" name="Content Placeholder 2"/>
          <p:cNvSpPr>
            <a:spLocks noGrp="1"/>
          </p:cNvSpPr>
          <p:nvPr>
            <p:ph idx="1"/>
          </p:nvPr>
        </p:nvSpPr>
        <p:spPr>
          <a:xfrm>
            <a:off x="457200" y="2133600"/>
            <a:ext cx="8229600" cy="4389120"/>
          </a:xfrm>
        </p:spPr>
        <p:txBody>
          <a:bodyPr>
            <a:normAutofit lnSpcReduction="10000"/>
          </a:bodyPr>
          <a:lstStyle/>
          <a:p>
            <a:r>
              <a:rPr lang="en-US" sz="2800" dirty="0" smtClean="0"/>
              <a:t>What did the trade within your group represent?</a:t>
            </a:r>
          </a:p>
          <a:p>
            <a:pPr lvl="1"/>
            <a:r>
              <a:rPr lang="en-US" sz="2800" b="1" dirty="0" smtClean="0"/>
              <a:t>National Trade</a:t>
            </a:r>
          </a:p>
          <a:p>
            <a:r>
              <a:rPr lang="en-US" sz="2800" dirty="0" smtClean="0"/>
              <a:t>What did the trade between the groups represent?</a:t>
            </a:r>
          </a:p>
          <a:p>
            <a:pPr lvl="1"/>
            <a:r>
              <a:rPr lang="en-US" sz="2800" b="1" dirty="0" smtClean="0"/>
              <a:t>International Trade</a:t>
            </a:r>
          </a:p>
          <a:p>
            <a:r>
              <a:rPr lang="en-US" sz="2800" dirty="0" smtClean="0"/>
              <a:t>Did trading increase your happiness with the candy you received?</a:t>
            </a:r>
          </a:p>
          <a:p>
            <a:r>
              <a:rPr lang="en-US" sz="2800" dirty="0" smtClean="0"/>
              <a:t>Why do you think that is?</a:t>
            </a:r>
          </a:p>
          <a:p>
            <a:pPr lvl="1"/>
            <a:endParaRPr lang="en-US" b="1"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Monday, April 20th</a:t>
            </a:r>
            <a:endParaRPr lang="en-US" dirty="0"/>
          </a:p>
        </p:txBody>
      </p:sp>
      <p:sp>
        <p:nvSpPr>
          <p:cNvPr id="3" name="Content Placeholder 2"/>
          <p:cNvSpPr>
            <a:spLocks noGrp="1"/>
          </p:cNvSpPr>
          <p:nvPr>
            <p:ph idx="1"/>
          </p:nvPr>
        </p:nvSpPr>
        <p:spPr/>
        <p:txBody>
          <a:bodyPr>
            <a:normAutofit/>
          </a:bodyPr>
          <a:lstStyle/>
          <a:p>
            <a:r>
              <a:rPr lang="en-US" sz="3000" dirty="0" smtClean="0"/>
              <a:t>Economics test and highlighter study due next class period</a:t>
            </a:r>
            <a:endParaRPr lang="en-US" sz="3000" dirty="0"/>
          </a:p>
        </p:txBody>
      </p:sp>
    </p:spTree>
    <p:extLst>
      <p:ext uri="{BB962C8B-B14F-4D97-AF65-F5344CB8AC3E}">
        <p14:creationId xmlns:p14="http://schemas.microsoft.com/office/powerpoint/2010/main" val="154876356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001968" cy="2491381"/>
          </a:xfrm>
        </p:spPr>
        <p:txBody>
          <a:bodyPr/>
          <a:lstStyle/>
          <a:p>
            <a:r>
              <a:rPr lang="en-US" dirty="0" smtClean="0"/>
              <a:t>The Economy and </a:t>
            </a:r>
            <a:r>
              <a:rPr lang="en-US" b="1" u="sng" dirty="0" smtClean="0"/>
              <a:t>YOU</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3124200"/>
            <a:ext cx="5181600" cy="3453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you do to be involved in the economy?</a:t>
            </a:r>
            <a:endParaRPr lang="en-US" dirty="0"/>
          </a:p>
        </p:txBody>
      </p:sp>
      <p:sp>
        <p:nvSpPr>
          <p:cNvPr id="3" name="Content Placeholder 2"/>
          <p:cNvSpPr>
            <a:spLocks noGrp="1"/>
          </p:cNvSpPr>
          <p:nvPr>
            <p:ph idx="1"/>
          </p:nvPr>
        </p:nvSpPr>
        <p:spPr>
          <a:xfrm>
            <a:off x="381000" y="2057400"/>
            <a:ext cx="6711654" cy="4195481"/>
          </a:xfrm>
        </p:spPr>
        <p:txBody>
          <a:bodyPr>
            <a:normAutofit/>
          </a:bodyPr>
          <a:lstStyle/>
          <a:p>
            <a:r>
              <a:rPr lang="en-US" sz="3200" b="1" i="1" u="sng" dirty="0" smtClean="0">
                <a:solidFill>
                  <a:srgbClr val="FFFF00"/>
                </a:solidFill>
              </a:rPr>
              <a:t>Keep informed! </a:t>
            </a:r>
          </a:p>
          <a:p>
            <a:pPr lvl="1"/>
            <a:r>
              <a:rPr lang="en-US" sz="3200" dirty="0" smtClean="0"/>
              <a:t>Read/Watch the </a:t>
            </a:r>
            <a:r>
              <a:rPr lang="en-US" sz="3200" b="1" i="1" u="sng" dirty="0" smtClean="0">
                <a:solidFill>
                  <a:srgbClr val="FFFF00"/>
                </a:solidFill>
              </a:rPr>
              <a:t>news</a:t>
            </a:r>
          </a:p>
          <a:p>
            <a:pPr lvl="1"/>
            <a:r>
              <a:rPr lang="en-US" sz="3200" dirty="0" smtClean="0"/>
              <a:t>Gather </a:t>
            </a:r>
            <a:r>
              <a:rPr lang="en-US" sz="3200" b="1" i="1" u="sng" dirty="0" smtClean="0">
                <a:solidFill>
                  <a:srgbClr val="FFFF00"/>
                </a:solidFill>
              </a:rPr>
              <a:t>information</a:t>
            </a:r>
            <a:r>
              <a:rPr lang="en-US" sz="3200" dirty="0" smtClean="0">
                <a:solidFill>
                  <a:srgbClr val="FFFF00"/>
                </a:solidFill>
              </a:rPr>
              <a:t> </a:t>
            </a:r>
            <a:r>
              <a:rPr lang="en-US" sz="3200" dirty="0" smtClean="0"/>
              <a:t>on businesses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4376149"/>
            <a:ext cx="3869452" cy="20654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you do to be involved in the economy?</a:t>
            </a:r>
            <a:endParaRPr lang="en-US" dirty="0"/>
          </a:p>
        </p:txBody>
      </p:sp>
      <p:sp>
        <p:nvSpPr>
          <p:cNvPr id="3" name="Content Placeholder 2"/>
          <p:cNvSpPr>
            <a:spLocks noGrp="1"/>
          </p:cNvSpPr>
          <p:nvPr>
            <p:ph idx="1"/>
          </p:nvPr>
        </p:nvSpPr>
        <p:spPr>
          <a:xfrm>
            <a:off x="827700" y="2052925"/>
            <a:ext cx="7020900" cy="2366675"/>
          </a:xfrm>
        </p:spPr>
        <p:txBody>
          <a:bodyPr/>
          <a:lstStyle/>
          <a:p>
            <a:r>
              <a:rPr lang="en-US" sz="2800" dirty="0" smtClean="0"/>
              <a:t>Understand </a:t>
            </a:r>
            <a:r>
              <a:rPr lang="en-US" sz="2800" b="1" i="1" u="sng" dirty="0" smtClean="0">
                <a:solidFill>
                  <a:srgbClr val="FFFF00"/>
                </a:solidFill>
              </a:rPr>
              <a:t>Incentives</a:t>
            </a:r>
          </a:p>
          <a:p>
            <a:pPr lvl="1"/>
            <a:r>
              <a:rPr lang="en-US" sz="2800" dirty="0" smtClean="0"/>
              <a:t>= </a:t>
            </a:r>
            <a:r>
              <a:rPr lang="en-US" sz="2800" b="1" i="1" u="sng" dirty="0" smtClean="0">
                <a:solidFill>
                  <a:srgbClr val="FFFF00"/>
                </a:solidFill>
              </a:rPr>
              <a:t>rewards offered to try to get people to do something</a:t>
            </a:r>
          </a:p>
          <a:p>
            <a:pPr lvl="1"/>
            <a:r>
              <a:rPr lang="en-US" sz="2800" dirty="0" smtClean="0"/>
              <a:t>Ex. Jolly Ranchers/Candy</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962400"/>
            <a:ext cx="2468873" cy="2468873"/>
          </a:xfrm>
          <a:prstGeom prst="rect">
            <a:avLst/>
          </a:prstGeom>
          <a:solidFill>
            <a:schemeClr val="bg2"/>
          </a:solidFill>
          <a:ln>
            <a:noFill/>
          </a:ln>
          <a:effectLst>
            <a:outerShdw blurRad="63500" sx="102000" sy="102000" algn="ctr"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can you do to be involved in the economy?</a:t>
            </a:r>
            <a:endParaRPr lang="en-US" dirty="0"/>
          </a:p>
        </p:txBody>
      </p:sp>
      <p:sp>
        <p:nvSpPr>
          <p:cNvPr id="3" name="Content Placeholder 2"/>
          <p:cNvSpPr>
            <a:spLocks noGrp="1"/>
          </p:cNvSpPr>
          <p:nvPr>
            <p:ph idx="1"/>
          </p:nvPr>
        </p:nvSpPr>
        <p:spPr/>
        <p:txBody>
          <a:bodyPr/>
          <a:lstStyle/>
          <a:p>
            <a:r>
              <a:rPr lang="en-US" sz="3200" dirty="0" smtClean="0"/>
              <a:t>Understand the Role of </a:t>
            </a:r>
            <a:r>
              <a:rPr lang="en-US" sz="3200" b="1" i="1" u="sng" dirty="0" smtClean="0">
                <a:solidFill>
                  <a:srgbClr val="FFFF00"/>
                </a:solidFill>
              </a:rPr>
              <a:t>Government</a:t>
            </a:r>
          </a:p>
          <a:p>
            <a:pPr lvl="1"/>
            <a:r>
              <a:rPr lang="en-US" sz="3200" dirty="0" smtClean="0"/>
              <a:t>To provide what the </a:t>
            </a:r>
            <a:r>
              <a:rPr lang="en-US" sz="3200" b="1" i="1" u="sng" dirty="0" smtClean="0">
                <a:solidFill>
                  <a:srgbClr val="FFFF00"/>
                </a:solidFill>
              </a:rPr>
              <a:t>private sector </a:t>
            </a:r>
            <a:r>
              <a:rPr lang="en-US" sz="3200" dirty="0" smtClean="0"/>
              <a:t>cannot. </a:t>
            </a:r>
          </a:p>
          <a:p>
            <a:pPr lvl="1"/>
            <a:r>
              <a:rPr lang="en-US" sz="3200" dirty="0" smtClean="0"/>
              <a:t>Maintain </a:t>
            </a:r>
            <a:r>
              <a:rPr lang="en-US" sz="3200" b="1" i="1" u="sng" dirty="0" smtClean="0">
                <a:solidFill>
                  <a:srgbClr val="FFFF00"/>
                </a:solidFill>
              </a:rPr>
              <a:t>competition</a:t>
            </a:r>
          </a:p>
          <a:p>
            <a:pPr lvl="1"/>
            <a:r>
              <a:rPr lang="en-US" sz="3200" b="1" i="1" u="sng" dirty="0" smtClean="0">
                <a:solidFill>
                  <a:srgbClr val="FFFF00"/>
                </a:solidFill>
              </a:rPr>
              <a:t>Offering</a:t>
            </a:r>
            <a:r>
              <a:rPr lang="en-US" sz="3200" dirty="0" smtClean="0">
                <a:solidFill>
                  <a:srgbClr val="FFFF00"/>
                </a:solidFill>
              </a:rPr>
              <a:t> </a:t>
            </a:r>
            <a:r>
              <a:rPr lang="en-US" sz="3200" dirty="0" smtClean="0"/>
              <a:t>incentives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your role in the economy?</a:t>
            </a:r>
            <a:endParaRPr lang="en-US" dirty="0"/>
          </a:p>
        </p:txBody>
      </p:sp>
      <p:sp>
        <p:nvSpPr>
          <p:cNvPr id="3" name="Content Placeholder 2"/>
          <p:cNvSpPr>
            <a:spLocks noGrp="1"/>
          </p:cNvSpPr>
          <p:nvPr>
            <p:ph idx="1"/>
          </p:nvPr>
        </p:nvSpPr>
        <p:spPr>
          <a:xfrm>
            <a:off x="990600" y="1559859"/>
            <a:ext cx="6711654" cy="4195481"/>
          </a:xfrm>
        </p:spPr>
        <p:txBody>
          <a:bodyPr>
            <a:normAutofit/>
          </a:bodyPr>
          <a:lstStyle/>
          <a:p>
            <a:pPr algn="ctr">
              <a:buNone/>
            </a:pPr>
            <a:endParaRPr lang="en-US" sz="3600" b="1" u="sng" dirty="0" smtClean="0"/>
          </a:p>
          <a:p>
            <a:pPr algn="ctr">
              <a:buNone/>
            </a:pPr>
            <a:endParaRPr lang="en-US" sz="3600" b="1" u="sng" dirty="0" smtClean="0"/>
          </a:p>
          <a:p>
            <a:pPr algn="ctr">
              <a:buNone/>
            </a:pPr>
            <a:r>
              <a:rPr lang="en-US" sz="5400" b="1" u="sng" dirty="0" smtClean="0">
                <a:solidFill>
                  <a:srgbClr val="FFFF00"/>
                </a:solidFill>
              </a:rPr>
              <a:t>CONSUMERS</a:t>
            </a:r>
            <a:r>
              <a:rPr lang="en-US" sz="6000" b="1" u="sng" dirty="0" smtClean="0">
                <a:solidFill>
                  <a:srgbClr val="FFFF00"/>
                </a:solidFill>
              </a:rPr>
              <a:t>!</a:t>
            </a:r>
          </a:p>
          <a:p>
            <a:pPr>
              <a:buNone/>
            </a:pPr>
            <a:endParaRPr lang="en-US" sz="2400" dirty="0" smtClean="0"/>
          </a:p>
        </p:txBody>
      </p:sp>
      <p:pic>
        <p:nvPicPr>
          <p:cNvPr id="1026" name="Picture 2" descr="C:\Documents and Settings\dms.intern3\Local Settings\Temporary Internet Files\Content.IE5\BO5XYP7Z\MC900250434[1].wmf"/>
          <p:cNvPicPr>
            <a:picLocks noChangeAspect="1" noChangeArrowheads="1"/>
          </p:cNvPicPr>
          <p:nvPr/>
        </p:nvPicPr>
        <p:blipFill>
          <a:blip r:embed="rId3" cstate="print"/>
          <a:srcRect/>
          <a:stretch>
            <a:fillRect/>
          </a:stretch>
        </p:blipFill>
        <p:spPr bwMode="auto">
          <a:xfrm>
            <a:off x="7010400" y="1447800"/>
            <a:ext cx="1860487" cy="2421802"/>
          </a:xfrm>
          <a:prstGeom prst="rect">
            <a:avLst/>
          </a:prstGeom>
          <a:noFill/>
        </p:spPr>
      </p:pic>
      <p:pic>
        <p:nvPicPr>
          <p:cNvPr id="1028" name="Picture 4" descr="C:\Documents and Settings\dms.intern3\Local Settings\Temporary Internet Files\Content.IE5\BO5XYP7Z\MC900439937[1].wmf"/>
          <p:cNvPicPr>
            <a:picLocks noChangeAspect="1" noChangeArrowheads="1"/>
          </p:cNvPicPr>
          <p:nvPr/>
        </p:nvPicPr>
        <p:blipFill>
          <a:blip r:embed="rId4" cstate="print"/>
          <a:srcRect/>
          <a:stretch>
            <a:fillRect/>
          </a:stretch>
        </p:blipFill>
        <p:spPr bwMode="auto">
          <a:xfrm>
            <a:off x="838200" y="4343400"/>
            <a:ext cx="1485900" cy="1819275"/>
          </a:xfrm>
          <a:prstGeom prst="rect">
            <a:avLst/>
          </a:prstGeom>
          <a:noFill/>
        </p:spPr>
      </p:pic>
      <p:pic>
        <p:nvPicPr>
          <p:cNvPr id="1029" name="Picture 5" descr="C:\Documents and Settings\dms.intern3\Local Settings\Temporary Internet Files\Content.IE5\BO5XYP7Z\MP900442440[1].jpg"/>
          <p:cNvPicPr>
            <a:picLocks noChangeAspect="1" noChangeArrowheads="1"/>
          </p:cNvPicPr>
          <p:nvPr/>
        </p:nvPicPr>
        <p:blipFill>
          <a:blip r:embed="rId5" cstate="print"/>
          <a:srcRect/>
          <a:stretch>
            <a:fillRect/>
          </a:stretch>
        </p:blipFill>
        <p:spPr bwMode="auto">
          <a:xfrm>
            <a:off x="3657600" y="4572000"/>
            <a:ext cx="2431335" cy="1743255"/>
          </a:xfrm>
          <a:prstGeom prst="rect">
            <a:avLst/>
          </a:prstGeom>
          <a:noFill/>
        </p:spPr>
      </p:pic>
      <p:pic>
        <p:nvPicPr>
          <p:cNvPr id="1031" name="Picture 7" descr="C:\Documents and Settings\dms.intern3\Local Settings\Temporary Internet Files\Content.IE5\0F22ANVL\MC900060112[1].wmf"/>
          <p:cNvPicPr>
            <a:picLocks noChangeAspect="1" noChangeArrowheads="1"/>
          </p:cNvPicPr>
          <p:nvPr/>
        </p:nvPicPr>
        <p:blipFill>
          <a:blip r:embed="rId6" cstate="print"/>
          <a:srcRect/>
          <a:stretch>
            <a:fillRect/>
          </a:stretch>
        </p:blipFill>
        <p:spPr bwMode="auto">
          <a:xfrm>
            <a:off x="6934200" y="4648200"/>
            <a:ext cx="1820570" cy="1548994"/>
          </a:xfrm>
          <a:prstGeom prst="rect">
            <a:avLst/>
          </a:prstGeom>
          <a:noFill/>
        </p:spPr>
      </p:pic>
      <p:pic>
        <p:nvPicPr>
          <p:cNvPr id="1032" name="Picture 8" descr="C:\Documents and Settings\dms.intern3\Local Settings\Temporary Internet Files\Content.IE5\BO5XYP7Z\MC900440391[1].png"/>
          <p:cNvPicPr>
            <a:picLocks noChangeAspect="1" noChangeArrowheads="1"/>
          </p:cNvPicPr>
          <p:nvPr/>
        </p:nvPicPr>
        <p:blipFill>
          <a:blip r:embed="rId7" cstate="print"/>
          <a:srcRect/>
          <a:stretch>
            <a:fillRect/>
          </a:stretch>
        </p:blipFill>
        <p:spPr bwMode="auto">
          <a:xfrm>
            <a:off x="381000" y="1905000"/>
            <a:ext cx="1752600" cy="1752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Rights</a:t>
            </a:r>
            <a:endParaRPr lang="en-US" dirty="0"/>
          </a:p>
        </p:txBody>
      </p:sp>
      <p:sp>
        <p:nvSpPr>
          <p:cNvPr id="3" name="Content Placeholder 2"/>
          <p:cNvSpPr>
            <a:spLocks noGrp="1"/>
          </p:cNvSpPr>
          <p:nvPr>
            <p:ph idx="1"/>
          </p:nvPr>
        </p:nvSpPr>
        <p:spPr>
          <a:xfrm>
            <a:off x="815298" y="1447800"/>
            <a:ext cx="6711654" cy="4195481"/>
          </a:xfrm>
        </p:spPr>
        <p:txBody>
          <a:bodyPr>
            <a:noAutofit/>
          </a:bodyPr>
          <a:lstStyle/>
          <a:p>
            <a:r>
              <a:rPr lang="en-US" sz="2400" b="1" i="1" u="sng" dirty="0" smtClean="0">
                <a:solidFill>
                  <a:srgbClr val="FFFF00"/>
                </a:solidFill>
              </a:rPr>
              <a:t>Consumerism: </a:t>
            </a:r>
            <a:r>
              <a:rPr lang="en-US" sz="2400" b="1" dirty="0" smtClean="0"/>
              <a:t>movement to educate buyers about the purchases they make and to demand better and safer products. </a:t>
            </a:r>
          </a:p>
          <a:p>
            <a:r>
              <a:rPr lang="en-US" sz="2400" dirty="0" smtClean="0"/>
              <a:t>Consumer </a:t>
            </a:r>
            <a:r>
              <a:rPr lang="en-US" sz="2400" b="1" i="1" u="sng" dirty="0" smtClean="0">
                <a:solidFill>
                  <a:srgbClr val="FFFF00"/>
                </a:solidFill>
              </a:rPr>
              <a:t>Bill of Rights</a:t>
            </a:r>
          </a:p>
          <a:p>
            <a:pPr lvl="1"/>
            <a:r>
              <a:rPr lang="en-US" b="1" i="1" u="sng" dirty="0" smtClean="0">
                <a:solidFill>
                  <a:srgbClr val="FFFF00"/>
                </a:solidFill>
              </a:rPr>
              <a:t>5</a:t>
            </a:r>
            <a:r>
              <a:rPr lang="en-US" dirty="0" smtClean="0"/>
              <a:t> major rights:</a:t>
            </a:r>
          </a:p>
          <a:p>
            <a:pPr marL="1051560" lvl="2" indent="-457200">
              <a:buFont typeface="+mj-lt"/>
              <a:buAutoNum type="arabicPeriod"/>
            </a:pPr>
            <a:r>
              <a:rPr lang="en-US" sz="2400" dirty="0" smtClean="0"/>
              <a:t>Right to a safe product</a:t>
            </a:r>
          </a:p>
          <a:p>
            <a:pPr marL="1051560" lvl="2" indent="-457200">
              <a:buFont typeface="+mj-lt"/>
              <a:buAutoNum type="arabicPeriod"/>
            </a:pPr>
            <a:r>
              <a:rPr lang="en-US" sz="2400" dirty="0" smtClean="0"/>
              <a:t>Right to be informed</a:t>
            </a:r>
          </a:p>
          <a:p>
            <a:pPr marL="1051560" lvl="2" indent="-457200">
              <a:buFont typeface="+mj-lt"/>
              <a:buAutoNum type="arabicPeriod"/>
            </a:pPr>
            <a:r>
              <a:rPr lang="en-US" sz="2400" dirty="0" smtClean="0"/>
              <a:t>Right to choose</a:t>
            </a:r>
          </a:p>
          <a:p>
            <a:pPr marL="1051560" lvl="2" indent="-457200">
              <a:buFont typeface="+mj-lt"/>
              <a:buAutoNum type="arabicPeriod"/>
            </a:pPr>
            <a:r>
              <a:rPr lang="en-US" sz="2400" dirty="0" smtClean="0"/>
              <a:t>Right to be heard</a:t>
            </a:r>
          </a:p>
          <a:p>
            <a:pPr marL="1051560" lvl="2" indent="-457200">
              <a:buFont typeface="+mj-lt"/>
              <a:buAutoNum type="arabicPeriod"/>
            </a:pPr>
            <a:r>
              <a:rPr lang="en-US" sz="2400" dirty="0" smtClean="0"/>
              <a:t>Right to redress (payment for damaged goods). </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Consumer </a:t>
            </a:r>
            <a:r>
              <a:rPr lang="en-US" b="1" u="sng" dirty="0" smtClean="0"/>
              <a:t>Responsibilities</a:t>
            </a:r>
            <a:endParaRPr lang="en-US" dirty="0"/>
          </a:p>
        </p:txBody>
      </p:sp>
      <p:sp>
        <p:nvSpPr>
          <p:cNvPr id="3" name="Content Placeholder 2"/>
          <p:cNvSpPr>
            <a:spLocks noGrp="1"/>
          </p:cNvSpPr>
          <p:nvPr>
            <p:ph idx="1"/>
          </p:nvPr>
        </p:nvSpPr>
        <p:spPr/>
        <p:txBody>
          <a:bodyPr/>
          <a:lstStyle/>
          <a:p>
            <a:r>
              <a:rPr lang="en-US" dirty="0" smtClean="0"/>
              <a:t>If your product isn’t </a:t>
            </a:r>
            <a:r>
              <a:rPr lang="en-US" b="1" i="1" u="sng" dirty="0" smtClean="0">
                <a:solidFill>
                  <a:srgbClr val="FFFF00"/>
                </a:solidFill>
              </a:rPr>
              <a:t>working</a:t>
            </a:r>
            <a:r>
              <a:rPr lang="en-US" dirty="0" smtClean="0"/>
              <a:t>, it is the consumers responsibility to begin the process of getting it </a:t>
            </a:r>
            <a:r>
              <a:rPr lang="en-US" b="1" i="1" u="sng" dirty="0" smtClean="0">
                <a:solidFill>
                  <a:srgbClr val="FFFF00"/>
                </a:solidFill>
              </a:rPr>
              <a:t>fixed</a:t>
            </a:r>
          </a:p>
          <a:p>
            <a:pPr lvl="1"/>
            <a:r>
              <a:rPr lang="en-US" dirty="0" smtClean="0"/>
              <a:t>NOT BY YOURSELF!</a:t>
            </a:r>
          </a:p>
          <a:p>
            <a:pPr lvl="1"/>
            <a:r>
              <a:rPr lang="en-US" dirty="0" smtClean="0"/>
              <a:t>Fixing it yourself will cancel </a:t>
            </a:r>
            <a:r>
              <a:rPr lang="en-US" b="1" i="1" u="sng" dirty="0" smtClean="0">
                <a:solidFill>
                  <a:srgbClr val="FFFF00"/>
                </a:solidFill>
              </a:rPr>
              <a:t>warranty</a:t>
            </a:r>
            <a:r>
              <a:rPr lang="en-US" dirty="0" smtClean="0"/>
              <a:t>, the promise made by seller to repair or replace a product within a certain amount of time. </a:t>
            </a:r>
          </a:p>
          <a:p>
            <a:r>
              <a:rPr lang="en-US" dirty="0" smtClean="0"/>
              <a:t>Ethical Behavior</a:t>
            </a:r>
          </a:p>
          <a:p>
            <a:pPr lvl="1"/>
            <a:r>
              <a:rPr lang="en-US" dirty="0" smtClean="0"/>
              <a:t>= </a:t>
            </a:r>
            <a:r>
              <a:rPr lang="en-US" b="1" i="1" u="sng" dirty="0" smtClean="0">
                <a:solidFill>
                  <a:srgbClr val="FFFF00"/>
                </a:solidFill>
              </a:rPr>
              <a:t>respecting the rights of sellers and manufacturers. </a:t>
            </a:r>
          </a:p>
          <a:p>
            <a:pPr lvl="1"/>
            <a:r>
              <a:rPr lang="en-US" dirty="0" smtClean="0"/>
              <a:t>Ex. Returning a used item. </a:t>
            </a:r>
          </a:p>
          <a:p>
            <a:pPr lvl="1"/>
            <a:endParaRPr lang="en-US" b="1" u="sng" dirty="0" smtClean="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Documents and Settings\dms.intern3\Local Settings\Temporary Internet Files\Content.IE5\I1TB9331\MP900400307[1].jpg"/>
          <p:cNvPicPr>
            <a:picLocks noChangeAspect="1" noChangeArrowheads="1"/>
          </p:cNvPicPr>
          <p:nvPr/>
        </p:nvPicPr>
        <p:blipFill>
          <a:blip r:embed="rId2" cstate="print"/>
          <a:srcRect/>
          <a:stretch>
            <a:fillRect/>
          </a:stretch>
        </p:blipFill>
        <p:spPr bwMode="auto">
          <a:xfrm>
            <a:off x="7439718" y="4419879"/>
            <a:ext cx="1706910" cy="2134158"/>
          </a:xfrm>
          <a:prstGeom prst="rect">
            <a:avLst/>
          </a:prstGeom>
          <a:noFill/>
        </p:spPr>
      </p:pic>
      <p:sp>
        <p:nvSpPr>
          <p:cNvPr id="2" name="Title 1"/>
          <p:cNvSpPr>
            <a:spLocks noGrp="1"/>
          </p:cNvSpPr>
          <p:nvPr>
            <p:ph type="title"/>
          </p:nvPr>
        </p:nvSpPr>
        <p:spPr/>
        <p:txBody>
          <a:bodyPr/>
          <a:lstStyle/>
          <a:p>
            <a:r>
              <a:rPr lang="en-US" dirty="0" smtClean="0"/>
              <a:t>Role as a Consumer</a:t>
            </a:r>
            <a:endParaRPr lang="en-US" dirty="0"/>
          </a:p>
        </p:txBody>
      </p:sp>
      <p:sp>
        <p:nvSpPr>
          <p:cNvPr id="3" name="Content Placeholder 2"/>
          <p:cNvSpPr>
            <a:spLocks noGrp="1"/>
          </p:cNvSpPr>
          <p:nvPr>
            <p:ph idx="1"/>
          </p:nvPr>
        </p:nvSpPr>
        <p:spPr>
          <a:xfrm>
            <a:off x="304800" y="2057400"/>
            <a:ext cx="8153400" cy="4191000"/>
          </a:xfrm>
        </p:spPr>
        <p:txBody>
          <a:bodyPr>
            <a:normAutofit fontScale="92500" lnSpcReduction="20000"/>
          </a:bodyPr>
          <a:lstStyle/>
          <a:p>
            <a:r>
              <a:rPr lang="en-US" sz="2800" dirty="0" smtClean="0"/>
              <a:t>Use of your income</a:t>
            </a:r>
          </a:p>
          <a:p>
            <a:pPr lvl="1"/>
            <a:r>
              <a:rPr lang="en-US" sz="2800" dirty="0" smtClean="0"/>
              <a:t>Disposable: </a:t>
            </a:r>
            <a:r>
              <a:rPr lang="en-US" sz="2800" b="1" i="1" u="sng" dirty="0" smtClean="0">
                <a:solidFill>
                  <a:srgbClr val="FFFF00"/>
                </a:solidFill>
              </a:rPr>
              <a:t>Money left after taxes have been taken out. </a:t>
            </a:r>
          </a:p>
          <a:p>
            <a:pPr lvl="1"/>
            <a:r>
              <a:rPr lang="en-US" sz="2800" dirty="0" smtClean="0"/>
              <a:t>Discretionary: </a:t>
            </a:r>
            <a:r>
              <a:rPr lang="en-US" sz="2800" b="1" i="1" u="sng" dirty="0" smtClean="0">
                <a:solidFill>
                  <a:srgbClr val="FFFF00"/>
                </a:solidFill>
              </a:rPr>
              <a:t>Money left after paying for necessities </a:t>
            </a:r>
            <a:r>
              <a:rPr lang="en-US" sz="2800" dirty="0" smtClean="0"/>
              <a:t>(rent, utilities, groceries, etc.)</a:t>
            </a:r>
          </a:p>
          <a:p>
            <a:pPr lvl="2"/>
            <a:endParaRPr lang="en-US" sz="2800" dirty="0" smtClean="0"/>
          </a:p>
          <a:p>
            <a:r>
              <a:rPr lang="en-US" sz="2800" dirty="0" smtClean="0"/>
              <a:t>You can pay using:</a:t>
            </a:r>
            <a:endParaRPr lang="en-US" sz="2800" i="1" dirty="0" smtClean="0"/>
          </a:p>
          <a:p>
            <a:pPr lvl="1"/>
            <a:r>
              <a:rPr lang="en-US" sz="2800" dirty="0" smtClean="0"/>
              <a:t>Cash</a:t>
            </a:r>
          </a:p>
          <a:p>
            <a:pPr lvl="1"/>
            <a:r>
              <a:rPr lang="en-US" sz="2800" dirty="0" smtClean="0"/>
              <a:t>Charge Account/Credit Card</a:t>
            </a:r>
          </a:p>
          <a:p>
            <a:pPr lvl="1"/>
            <a:r>
              <a:rPr lang="en-US" sz="2800" dirty="0" smtClean="0"/>
              <a:t>Debit Cards</a:t>
            </a:r>
          </a:p>
        </p:txBody>
      </p:sp>
      <p:pic>
        <p:nvPicPr>
          <p:cNvPr id="4098" name="Picture 2" descr="C:\Documents and Settings\dms.intern3\Local Settings\Temporary Internet Files\Content.IE5\X2FEZXEU\MP900405588[1].jpg"/>
          <p:cNvPicPr>
            <a:picLocks noChangeAspect="1" noChangeArrowheads="1"/>
          </p:cNvPicPr>
          <p:nvPr/>
        </p:nvPicPr>
        <p:blipFill>
          <a:blip r:embed="rId3" cstate="print"/>
          <a:srcRect/>
          <a:stretch>
            <a:fillRect/>
          </a:stretch>
        </p:blipFill>
        <p:spPr bwMode="auto">
          <a:xfrm>
            <a:off x="6013554" y="4343958"/>
            <a:ext cx="1521281" cy="2286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500" dirty="0" smtClean="0"/>
              <a:t>Law of Supply and Demand</a:t>
            </a:r>
            <a:endParaRPr lang="en-US" sz="4500" dirty="0"/>
          </a:p>
        </p:txBody>
      </p:sp>
      <p:sp>
        <p:nvSpPr>
          <p:cNvPr id="3" name="Content Placeholder 2"/>
          <p:cNvSpPr>
            <a:spLocks noGrp="1"/>
          </p:cNvSpPr>
          <p:nvPr>
            <p:ph idx="1"/>
          </p:nvPr>
        </p:nvSpPr>
        <p:spPr>
          <a:xfrm>
            <a:off x="828436" y="2209800"/>
            <a:ext cx="6711654" cy="4195481"/>
          </a:xfrm>
        </p:spPr>
        <p:txBody>
          <a:bodyPr>
            <a:normAutofit/>
          </a:bodyPr>
          <a:lstStyle/>
          <a:p>
            <a:r>
              <a:rPr lang="en-US" sz="2600" dirty="0"/>
              <a:t>the effect that the </a:t>
            </a:r>
            <a:r>
              <a:rPr lang="en-US" sz="2600" dirty="0" smtClean="0"/>
              <a:t>availability (supply) </a:t>
            </a:r>
            <a:r>
              <a:rPr lang="en-US" sz="2600" dirty="0"/>
              <a:t>of a particular product and the desire (or demand) for that product has on </a:t>
            </a:r>
            <a:r>
              <a:rPr lang="en-US" sz="2600" dirty="0" smtClean="0"/>
              <a:t>price</a:t>
            </a:r>
          </a:p>
          <a:p>
            <a:pPr lvl="1"/>
            <a:r>
              <a:rPr lang="en-US" sz="2600" dirty="0"/>
              <a:t>low supply </a:t>
            </a:r>
            <a:r>
              <a:rPr lang="en-US" sz="2600" dirty="0" smtClean="0"/>
              <a:t>+ high demand = </a:t>
            </a:r>
            <a:r>
              <a:rPr lang="en-US" sz="2600" b="1" i="1" u="sng" dirty="0" smtClean="0">
                <a:solidFill>
                  <a:srgbClr val="FFFF00"/>
                </a:solidFill>
              </a:rPr>
              <a:t>higher price</a:t>
            </a:r>
          </a:p>
          <a:p>
            <a:pPr lvl="1"/>
            <a:r>
              <a:rPr lang="en-US" sz="2600" dirty="0"/>
              <a:t>greater </a:t>
            </a:r>
            <a:r>
              <a:rPr lang="en-US" sz="2600" dirty="0" smtClean="0"/>
              <a:t>supply + lower demand = </a:t>
            </a:r>
            <a:r>
              <a:rPr lang="en-US" sz="2600" b="1" i="1" u="sng" dirty="0" smtClean="0">
                <a:solidFill>
                  <a:srgbClr val="FFFF00"/>
                </a:solidFill>
              </a:rPr>
              <a:t>lower price</a:t>
            </a:r>
          </a:p>
          <a:p>
            <a:pPr lvl="1"/>
            <a:endParaRPr lang="en-US" sz="2600" dirty="0"/>
          </a:p>
          <a:p>
            <a:pPr lvl="1"/>
            <a:endParaRPr lang="en-US" sz="2600" dirty="0" smtClean="0"/>
          </a:p>
          <a:p>
            <a:pPr marL="0" indent="0">
              <a:buNone/>
            </a:pPr>
            <a:endParaRPr lang="en-US" sz="2600" dirty="0"/>
          </a:p>
        </p:txBody>
      </p:sp>
    </p:spTree>
    <p:extLst>
      <p:ext uri="{BB962C8B-B14F-4D97-AF65-F5344CB8AC3E}">
        <p14:creationId xmlns:p14="http://schemas.microsoft.com/office/powerpoint/2010/main" val="2504837748"/>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as a Consumer</a:t>
            </a:r>
            <a:endParaRPr lang="en-US" dirty="0"/>
          </a:p>
        </p:txBody>
      </p:sp>
      <p:sp>
        <p:nvSpPr>
          <p:cNvPr id="3" name="Content Placeholder 2"/>
          <p:cNvSpPr>
            <a:spLocks noGrp="1"/>
          </p:cNvSpPr>
          <p:nvPr>
            <p:ph idx="1"/>
          </p:nvPr>
        </p:nvSpPr>
        <p:spPr>
          <a:xfrm>
            <a:off x="484710" y="1600200"/>
            <a:ext cx="6711654" cy="4195481"/>
          </a:xfrm>
        </p:spPr>
        <p:txBody>
          <a:bodyPr>
            <a:normAutofit fontScale="92500"/>
          </a:bodyPr>
          <a:lstStyle/>
          <a:p>
            <a:r>
              <a:rPr lang="en-US" sz="3200" b="1" i="1" u="sng" dirty="0" smtClean="0">
                <a:solidFill>
                  <a:srgbClr val="FFFF00"/>
                </a:solidFill>
              </a:rPr>
              <a:t>Decision</a:t>
            </a:r>
            <a:r>
              <a:rPr lang="en-US" sz="3200" dirty="0" smtClean="0">
                <a:solidFill>
                  <a:srgbClr val="FFFF00"/>
                </a:solidFill>
              </a:rPr>
              <a:t> </a:t>
            </a:r>
            <a:r>
              <a:rPr lang="en-US" sz="3200" dirty="0" smtClean="0"/>
              <a:t>Making</a:t>
            </a:r>
          </a:p>
          <a:p>
            <a:pPr lvl="1"/>
            <a:r>
              <a:rPr lang="en-US" sz="3200" dirty="0" smtClean="0"/>
              <a:t>Opportunity Cost</a:t>
            </a:r>
          </a:p>
          <a:p>
            <a:pPr lvl="1"/>
            <a:r>
              <a:rPr lang="en-US" sz="3200" dirty="0" smtClean="0"/>
              <a:t>Is it worth it?</a:t>
            </a:r>
          </a:p>
          <a:p>
            <a:r>
              <a:rPr lang="en-US" sz="3200" b="1" i="1" u="sng" dirty="0" smtClean="0">
                <a:solidFill>
                  <a:srgbClr val="FFFF00"/>
                </a:solidFill>
              </a:rPr>
              <a:t>Budgeting</a:t>
            </a:r>
          </a:p>
          <a:p>
            <a:pPr lvl="1"/>
            <a:r>
              <a:rPr lang="en-US" sz="3200" dirty="0" smtClean="0"/>
              <a:t>Deciding how you will spend your money</a:t>
            </a:r>
          </a:p>
          <a:p>
            <a:pPr lvl="1"/>
            <a:r>
              <a:rPr lang="en-US" sz="3200" dirty="0"/>
              <a:t>Consider your </a:t>
            </a:r>
            <a:r>
              <a:rPr lang="en-US" sz="3200" b="1" i="1" u="sng" dirty="0">
                <a:solidFill>
                  <a:srgbClr val="FFFF00"/>
                </a:solidFill>
              </a:rPr>
              <a:t>needs vs. wants</a:t>
            </a:r>
            <a:r>
              <a:rPr lang="en-US" sz="3200" dirty="0">
                <a:solidFill>
                  <a:srgbClr val="FFFF00"/>
                </a:solidFill>
              </a:rPr>
              <a:t> </a:t>
            </a:r>
          </a:p>
          <a:p>
            <a:pPr lvl="1"/>
            <a:endParaRPr lang="en-US" sz="32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34723"/>
            <a:ext cx="2174085" cy="3997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as a Consumer - Saving</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r>
              <a:rPr lang="en-US" sz="3200" dirty="0" smtClean="0"/>
              <a:t>= </a:t>
            </a:r>
            <a:r>
              <a:rPr lang="en-US" sz="3200" b="1" u="sng" dirty="0" smtClean="0"/>
              <a:t> </a:t>
            </a:r>
            <a:r>
              <a:rPr lang="en-US" sz="3200" b="1" i="1" u="sng" dirty="0" smtClean="0">
                <a:solidFill>
                  <a:srgbClr val="FFFF00"/>
                </a:solidFill>
              </a:rPr>
              <a:t>Setting aside a portion of your income.</a:t>
            </a:r>
            <a:endParaRPr lang="en-US" sz="3200" b="1" i="1" dirty="0" smtClean="0">
              <a:solidFill>
                <a:srgbClr val="FFFF00"/>
              </a:solidFill>
            </a:endParaRPr>
          </a:p>
          <a:p>
            <a:r>
              <a:rPr lang="en-US" sz="3200" dirty="0" smtClean="0"/>
              <a:t>Saving is good for the economy as a whole:</a:t>
            </a:r>
          </a:p>
          <a:p>
            <a:pPr lvl="1"/>
            <a:r>
              <a:rPr lang="en-US" sz="3200" dirty="0" smtClean="0"/>
              <a:t>You have more money to </a:t>
            </a:r>
            <a:r>
              <a:rPr lang="en-US" sz="3200" b="1" i="1" u="sng" dirty="0" smtClean="0">
                <a:solidFill>
                  <a:srgbClr val="FFFF00"/>
                </a:solidFill>
              </a:rPr>
              <a:t>invest</a:t>
            </a:r>
            <a:r>
              <a:rPr lang="en-US" sz="3200" dirty="0" smtClean="0">
                <a:solidFill>
                  <a:srgbClr val="FFFF00"/>
                </a:solidFill>
              </a:rPr>
              <a:t> </a:t>
            </a:r>
            <a:r>
              <a:rPr lang="en-US" sz="3200" dirty="0" smtClean="0"/>
              <a:t>later.</a:t>
            </a:r>
          </a:p>
          <a:p>
            <a:pPr lvl="1"/>
            <a:r>
              <a:rPr lang="en-US" sz="3200" dirty="0" smtClean="0"/>
              <a:t>When a business saves, they can expand </a:t>
            </a:r>
            <a:r>
              <a:rPr lang="en-US" sz="3200" dirty="0" smtClean="0">
                <a:sym typeface="Wingdings" pitchFamily="2" charset="2"/>
              </a:rPr>
              <a:t> </a:t>
            </a:r>
            <a:r>
              <a:rPr lang="en-US" sz="3200" b="1" i="1" u="sng" dirty="0" smtClean="0">
                <a:solidFill>
                  <a:srgbClr val="FFFF00"/>
                </a:solidFill>
                <a:sym typeface="Wingdings" pitchFamily="2" charset="2"/>
              </a:rPr>
              <a:t>more jobs!</a:t>
            </a:r>
          </a:p>
        </p:txBody>
      </p:sp>
      <p:pic>
        <p:nvPicPr>
          <p:cNvPr id="5122" name="Picture 2" descr="C:\Documents and Settings\dms.intern3\Local Settings\Temporary Internet Files\Content.IE5\BO5XYP7Z\MC900390684[1].wmf"/>
          <p:cNvPicPr>
            <a:picLocks noChangeAspect="1" noChangeArrowheads="1"/>
          </p:cNvPicPr>
          <p:nvPr/>
        </p:nvPicPr>
        <p:blipFill>
          <a:blip r:embed="rId2" cstate="print"/>
          <a:srcRect/>
          <a:stretch>
            <a:fillRect/>
          </a:stretch>
        </p:blipFill>
        <p:spPr bwMode="auto">
          <a:xfrm>
            <a:off x="7239000" y="1066800"/>
            <a:ext cx="1905000" cy="23721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as a Consumer - Saving</a:t>
            </a:r>
            <a:endParaRPr lang="en-US" dirty="0"/>
          </a:p>
        </p:txBody>
      </p:sp>
      <p:sp>
        <p:nvSpPr>
          <p:cNvPr id="3" name="Content Placeholder 2"/>
          <p:cNvSpPr>
            <a:spLocks noGrp="1"/>
          </p:cNvSpPr>
          <p:nvPr>
            <p:ph idx="1"/>
          </p:nvPr>
        </p:nvSpPr>
        <p:spPr/>
        <p:txBody>
          <a:bodyPr>
            <a:normAutofit lnSpcReduction="10000"/>
          </a:bodyPr>
          <a:lstStyle/>
          <a:p>
            <a:r>
              <a:rPr lang="en-US" sz="2800" dirty="0" smtClean="0">
                <a:sym typeface="Wingdings" pitchFamily="2" charset="2"/>
              </a:rPr>
              <a:t>If you place your money in a savings account, you earn </a:t>
            </a:r>
            <a:r>
              <a:rPr lang="en-US" sz="2800" b="1" i="1" u="sng" dirty="0" smtClean="0">
                <a:solidFill>
                  <a:srgbClr val="FFFF00"/>
                </a:solidFill>
                <a:sym typeface="Wingdings" pitchFamily="2" charset="2"/>
              </a:rPr>
              <a:t>interest</a:t>
            </a:r>
            <a:r>
              <a:rPr lang="en-US" sz="2800" dirty="0" smtClean="0">
                <a:sym typeface="Wingdings" pitchFamily="2" charset="2"/>
              </a:rPr>
              <a:t>, the payment received when you lend money or allow someone else to use your money. </a:t>
            </a:r>
          </a:p>
          <a:p>
            <a:pPr lvl="1"/>
            <a:r>
              <a:rPr lang="en-US" sz="2800" dirty="0" smtClean="0">
                <a:sym typeface="Wingdings" pitchFamily="2" charset="2"/>
              </a:rPr>
              <a:t>Who has a savings account?</a:t>
            </a:r>
          </a:p>
          <a:p>
            <a:r>
              <a:rPr lang="en-US" sz="2800" dirty="0" smtClean="0">
                <a:sym typeface="Wingdings" pitchFamily="2" charset="2"/>
              </a:rPr>
              <a:t>Saving involves a </a:t>
            </a:r>
            <a:r>
              <a:rPr lang="en-US" sz="2800" b="1" i="1" u="sng" dirty="0" smtClean="0">
                <a:solidFill>
                  <a:srgbClr val="FFFF00"/>
                </a:solidFill>
                <a:sym typeface="Wingdings" pitchFamily="2" charset="2"/>
              </a:rPr>
              <a:t>trade-off</a:t>
            </a:r>
            <a:r>
              <a:rPr lang="en-US" sz="2800" i="1" dirty="0" smtClean="0">
                <a:solidFill>
                  <a:srgbClr val="FFFF00"/>
                </a:solidFill>
                <a:sym typeface="Wingdings" pitchFamily="2" charset="2"/>
              </a:rPr>
              <a:t>.</a:t>
            </a:r>
            <a:r>
              <a:rPr lang="en-US" sz="2800" dirty="0" smtClean="0">
                <a:sym typeface="Wingdings" pitchFamily="2" charset="2"/>
              </a:rPr>
              <a:t> </a:t>
            </a:r>
          </a:p>
          <a:p>
            <a:pPr lvl="1"/>
            <a:r>
              <a:rPr lang="en-US" sz="2800" dirty="0" smtClean="0">
                <a:sym typeface="Wingdings" pitchFamily="2" charset="2"/>
              </a:rPr>
              <a:t>Buying something bigger later vs. something smaller, cool now. </a:t>
            </a:r>
            <a:endParaRPr lang="en-US" sz="2800" dirty="0" smtClean="0"/>
          </a:p>
          <a:p>
            <a:endParaRPr lang="en-US" dirty="0"/>
          </a:p>
        </p:txBody>
      </p:sp>
      <p:pic>
        <p:nvPicPr>
          <p:cNvPr id="4" name="Picture 2" descr="C:\Documents and Settings\dms.intern3\Local Settings\Temporary Internet Files\Content.IE5\BO5XYP7Z\MC900390684[1].wmf"/>
          <p:cNvPicPr>
            <a:picLocks noChangeAspect="1" noChangeArrowheads="1"/>
          </p:cNvPicPr>
          <p:nvPr/>
        </p:nvPicPr>
        <p:blipFill>
          <a:blip r:embed="rId2" cstate="print"/>
          <a:srcRect/>
          <a:stretch>
            <a:fillRect/>
          </a:stretch>
        </p:blipFill>
        <p:spPr bwMode="auto">
          <a:xfrm>
            <a:off x="7239000" y="4191000"/>
            <a:ext cx="1905000" cy="23721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Review- </a:t>
            </a:r>
            <a:r>
              <a:rPr lang="en-US" dirty="0" err="1" smtClean="0"/>
              <a:t>Kahoot</a:t>
            </a:r>
            <a:r>
              <a:rPr lang="en-US" dirty="0" smtClean="0"/>
              <a:t>, matching……..figure out</a:t>
            </a:r>
            <a:endParaRPr lang="en-US" dirty="0"/>
          </a:p>
        </p:txBody>
      </p:sp>
      <p:sp>
        <p:nvSpPr>
          <p:cNvPr id="3" name="Content Placeholder 2"/>
          <p:cNvSpPr>
            <a:spLocks noGrp="1"/>
          </p:cNvSpPr>
          <p:nvPr>
            <p:ph idx="1"/>
          </p:nvPr>
        </p:nvSpPr>
        <p:spPr>
          <a:xfrm>
            <a:off x="304800" y="1752600"/>
            <a:ext cx="7848600" cy="4324736"/>
          </a:xfrm>
        </p:spPr>
        <p:txBody>
          <a:bodyPr numCol="2">
            <a:normAutofit fontScale="92500" lnSpcReduction="20000"/>
          </a:bodyPr>
          <a:lstStyle/>
          <a:p>
            <a:r>
              <a:rPr lang="en-US" dirty="0" smtClean="0"/>
              <a:t>Anything people exchange     for goods is called…?</a:t>
            </a:r>
          </a:p>
          <a:p>
            <a:r>
              <a:rPr lang="en-US" dirty="0" smtClean="0"/>
              <a:t>The Scottish author and philosopher that influenced our economic system is?</a:t>
            </a:r>
          </a:p>
          <a:p>
            <a:r>
              <a:rPr lang="en-US" dirty="0" smtClean="0"/>
              <a:t>What are the four factors of production? Give a brief description of each.</a:t>
            </a:r>
          </a:p>
          <a:p>
            <a:r>
              <a:rPr lang="en-US" dirty="0" smtClean="0"/>
              <a:t>What does the FDIC do?</a:t>
            </a:r>
          </a:p>
          <a:p>
            <a:r>
              <a:rPr lang="en-US" dirty="0" smtClean="0"/>
              <a:t>Define opportunity cost.</a:t>
            </a:r>
          </a:p>
          <a:p>
            <a:r>
              <a:rPr lang="en-US" dirty="0" smtClean="0"/>
              <a:t>What is a marginal benefit?</a:t>
            </a:r>
          </a:p>
          <a:p>
            <a:r>
              <a:rPr lang="en-US" dirty="0" smtClean="0"/>
              <a:t>What does GDP mean?</a:t>
            </a:r>
          </a:p>
          <a:p>
            <a:r>
              <a:rPr lang="en-US" dirty="0" smtClean="0"/>
              <a:t>What are the components of a capitalism?</a:t>
            </a:r>
          </a:p>
          <a:p>
            <a:r>
              <a:rPr lang="en-US" dirty="0"/>
              <a:t>What are the three basic economic questions?</a:t>
            </a:r>
          </a:p>
          <a:p>
            <a:r>
              <a:rPr lang="en-US" dirty="0"/>
              <a:t>Define scarcity</a:t>
            </a:r>
          </a:p>
          <a:p>
            <a:r>
              <a:rPr lang="en-US" dirty="0"/>
              <a:t>What is the law of supply and demand?</a:t>
            </a:r>
          </a:p>
          <a:p>
            <a:r>
              <a:rPr lang="en-US" dirty="0"/>
              <a:t>Define competition</a:t>
            </a:r>
          </a:p>
          <a:p>
            <a:r>
              <a:rPr lang="en-US" dirty="0"/>
              <a:t>Define monopoly</a:t>
            </a:r>
          </a:p>
          <a:p>
            <a:r>
              <a:rPr lang="en-US" dirty="0"/>
              <a:t>What is a command economy?</a:t>
            </a:r>
          </a:p>
          <a:p>
            <a:r>
              <a:rPr lang="en-US" dirty="0"/>
              <a:t>What is a free market economy?</a:t>
            </a:r>
          </a:p>
          <a:p>
            <a:endParaRPr lang="en-US" dirty="0"/>
          </a:p>
        </p:txBody>
      </p:sp>
    </p:spTree>
    <p:extLst>
      <p:ext uri="{BB962C8B-B14F-4D97-AF65-F5344CB8AC3E}">
        <p14:creationId xmlns:p14="http://schemas.microsoft.com/office/powerpoint/2010/main" val="79043578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5991</TotalTime>
  <Words>4470</Words>
  <Application>Microsoft Office PowerPoint</Application>
  <PresentationFormat>On-screen Show (4:3)</PresentationFormat>
  <Paragraphs>585</Paragraphs>
  <Slides>93</Slides>
  <Notes>22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Links</vt:lpstr>
      </vt:variant>
      <vt:variant>
        <vt:i4>1</vt:i4>
      </vt:variant>
      <vt:variant>
        <vt:lpstr>Slide Titles</vt:lpstr>
      </vt:variant>
      <vt:variant>
        <vt:i4>93</vt:i4>
      </vt:variant>
    </vt:vector>
  </HeadingPairs>
  <TitlesOfParts>
    <vt:vector size="105" baseType="lpstr">
      <vt:lpstr>ＭＳ Ｐゴシック</vt:lpstr>
      <vt:lpstr>Arial</vt:lpstr>
      <vt:lpstr>Calibri</vt:lpstr>
      <vt:lpstr>Century Gothic</vt:lpstr>
      <vt:lpstr>Times New Roman</vt:lpstr>
      <vt:lpstr>Trebuchet MS</vt:lpstr>
      <vt:lpstr>Tw Cen MT</vt:lpstr>
      <vt:lpstr>Wingdings</vt:lpstr>
      <vt:lpstr>Wingdings 2</vt:lpstr>
      <vt:lpstr>Wingdings 3</vt:lpstr>
      <vt:lpstr>Ion</vt:lpstr>
      <vt:lpstr>???</vt:lpstr>
      <vt:lpstr>PowerPoint Presentation</vt:lpstr>
      <vt:lpstr>PowerPoint Presentation</vt:lpstr>
      <vt:lpstr>PowerPoint Presentation</vt:lpstr>
      <vt:lpstr>PowerPoint Presentation</vt:lpstr>
      <vt:lpstr>Scarcity</vt:lpstr>
      <vt:lpstr>PowerPoint Presentation</vt:lpstr>
      <vt:lpstr>Scarcity</vt:lpstr>
      <vt:lpstr>PowerPoint Presentation</vt:lpstr>
      <vt:lpstr>Law of Supply and Demand</vt:lpstr>
      <vt:lpstr>Reflection Q #1</vt:lpstr>
      <vt:lpstr>Reflection Q 2</vt:lpstr>
      <vt:lpstr>Reflection Q 3 </vt:lpstr>
      <vt:lpstr>How do you think you would do at rationing scarce resources? </vt:lpstr>
      <vt:lpstr>PowerPoint Presentation</vt:lpstr>
      <vt:lpstr>Introduction</vt:lpstr>
      <vt:lpstr>Round 1</vt:lpstr>
      <vt:lpstr>Round 2 </vt:lpstr>
      <vt:lpstr>Round 3</vt:lpstr>
      <vt:lpstr>What does this all mean?</vt:lpstr>
      <vt:lpstr>Making Economic Decisions </vt:lpstr>
      <vt:lpstr>Three Basic Questions</vt:lpstr>
      <vt:lpstr>Trade-offs</vt:lpstr>
      <vt:lpstr>Other Costs</vt:lpstr>
      <vt:lpstr>Making Economic Decisions:  Cost-Benefit Analysis</vt:lpstr>
      <vt:lpstr>Packing for the trip of a lifetime!</vt:lpstr>
      <vt:lpstr>Where are we going?</vt:lpstr>
      <vt:lpstr>Packing your suitcase</vt:lpstr>
      <vt:lpstr>Oh no! </vt:lpstr>
      <vt:lpstr>TSA has stopped you in Security!</vt:lpstr>
      <vt:lpstr>Reflection Questions</vt:lpstr>
      <vt:lpstr>Wednesday, April 12th </vt:lpstr>
      <vt:lpstr>Economic  Systems</vt:lpstr>
      <vt:lpstr>Traditional Economies </vt:lpstr>
      <vt:lpstr>Command Systems</vt:lpstr>
      <vt:lpstr>Market Systems/Free Market Economy</vt:lpstr>
      <vt:lpstr>Mixed Economic Systems </vt:lpstr>
      <vt:lpstr>PowerPoint Presentation</vt:lpstr>
      <vt:lpstr>PowerPoint Presentation</vt:lpstr>
      <vt:lpstr>PowerPoint Presentation</vt:lpstr>
      <vt:lpstr>Adam Smith and Capitalism</vt:lpstr>
      <vt:lpstr>Capitalism</vt:lpstr>
      <vt:lpstr>Components of Capitalism</vt:lpstr>
      <vt:lpstr>Components of Capitalism </vt:lpstr>
      <vt:lpstr>Thursday, April 14th</vt:lpstr>
      <vt:lpstr>Review!!</vt:lpstr>
      <vt:lpstr>   Factors of Production and GDP</vt:lpstr>
      <vt:lpstr>Production in the U.S.</vt:lpstr>
      <vt:lpstr>Factors of Production</vt:lpstr>
      <vt:lpstr>Land</vt:lpstr>
      <vt:lpstr>Labor</vt:lpstr>
      <vt:lpstr>Capital</vt:lpstr>
      <vt:lpstr>Entrepreneurs</vt:lpstr>
      <vt:lpstr>Productivity</vt:lpstr>
      <vt:lpstr>Productivity</vt:lpstr>
      <vt:lpstr>What is gross domestic product (GDP)?</vt:lpstr>
      <vt:lpstr>What’s included in GDP?</vt:lpstr>
      <vt:lpstr>What’s included in GDP?</vt:lpstr>
      <vt:lpstr>What’s included in GDP?</vt:lpstr>
      <vt:lpstr>What’s included in GDP?</vt:lpstr>
      <vt:lpstr>What’s included in GDP?</vt:lpstr>
      <vt:lpstr>What are the components of GDP?</vt:lpstr>
      <vt:lpstr>How much of GDP is each component?</vt:lpstr>
      <vt:lpstr>What’s not included in GDP?</vt:lpstr>
      <vt:lpstr>Standard of Living</vt:lpstr>
      <vt:lpstr>Quantity vs Quality</vt:lpstr>
      <vt:lpstr>What GDP does not tell us</vt:lpstr>
      <vt:lpstr>Friday, April 17th </vt:lpstr>
      <vt:lpstr>Money and Trade</vt:lpstr>
      <vt:lpstr>Functions of Money</vt:lpstr>
      <vt:lpstr>Types of Money</vt:lpstr>
      <vt:lpstr>Protecting the Financial System</vt:lpstr>
      <vt:lpstr>The Federal Reserve</vt:lpstr>
      <vt:lpstr>Why does Money have value?    </vt:lpstr>
      <vt:lpstr>Trade</vt:lpstr>
      <vt:lpstr>Trade Creates Value Activity</vt:lpstr>
      <vt:lpstr>Round One</vt:lpstr>
      <vt:lpstr>Round Two</vt:lpstr>
      <vt:lpstr>Round Three</vt:lpstr>
      <vt:lpstr>GO BACK TO YOUR SEATS!</vt:lpstr>
      <vt:lpstr>What was happening? </vt:lpstr>
      <vt:lpstr>Monday, April 20th</vt:lpstr>
      <vt:lpstr>The Economy and YOU!</vt:lpstr>
      <vt:lpstr>What can you do to be involved in the economy?</vt:lpstr>
      <vt:lpstr>What can you do to be involved in the economy?</vt:lpstr>
      <vt:lpstr>What can you do to be involved in the economy?</vt:lpstr>
      <vt:lpstr>What is your role in the economy?</vt:lpstr>
      <vt:lpstr>Consumer Rights</vt:lpstr>
      <vt:lpstr>Consumer Responsibilities</vt:lpstr>
      <vt:lpstr>Role as a Consumer</vt:lpstr>
      <vt:lpstr>Role as a Consumer</vt:lpstr>
      <vt:lpstr>Role as a Consumer - Saving</vt:lpstr>
      <vt:lpstr>Role as a Consumer - Saving</vt:lpstr>
      <vt:lpstr>Test Review- Kahoot, matching……..figure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Economics?</dc:title>
  <dc:creator>Owner</dc:creator>
  <cp:lastModifiedBy>Busboom, Brad</cp:lastModifiedBy>
  <cp:revision>146</cp:revision>
  <dcterms:created xsi:type="dcterms:W3CDTF">2011-12-20T00:41:26Z</dcterms:created>
  <dcterms:modified xsi:type="dcterms:W3CDTF">2018-05-08T14:43:11Z</dcterms:modified>
</cp:coreProperties>
</file>